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Lst>
  <p:sldSz cy="10058400" cx="7772400"/>
  <p:notesSz cx="7099300" cy="9385300"/>
  <p:embeddedFontLst>
    <p:embeddedFont>
      <p:font typeface="Overlock"/>
      <p:regular r:id="rId9"/>
      <p:bold r:id="rId10"/>
      <p:italic r:id="rId11"/>
      <p:boldItalic r:id="rId12"/>
    </p:embeddedFont>
    <p:embeddedFont>
      <p:font typeface="Roboto"/>
      <p:regular r:id="rId13"/>
      <p:bold r:id="rId14"/>
      <p:italic r:id="rId15"/>
      <p:boldItalic r:id="rId16"/>
    </p:embeddedFont>
    <p:embeddedFont>
      <p:font typeface="Coming Soon"/>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GoogleSlidesCustomDataVersion2">
      <go:slidesCustomData xmlns:go="http://customooxmlschemas.google.com/" r:id="rId18" roundtripDataSignature="AMtx7mhcVGNOhw40DKJoNsXxejiqt5L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verlock-italic.fntdata"/><Relationship Id="rId10" Type="http://schemas.openxmlformats.org/officeDocument/2006/relationships/font" Target="fonts/Overlock-bold.fntdata"/><Relationship Id="rId13" Type="http://schemas.openxmlformats.org/officeDocument/2006/relationships/font" Target="fonts/Roboto-regular.fntdata"/><Relationship Id="rId12" Type="http://schemas.openxmlformats.org/officeDocument/2006/relationships/font" Target="fonts/Overloc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verlock-regular.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ComingSoon-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575" cy="469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1138" y="0"/>
            <a:ext cx="3076575" cy="469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325688" y="1173163"/>
            <a:ext cx="2447925" cy="31670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613" y="4516438"/>
            <a:ext cx="5680075" cy="3695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5400"/>
            <a:ext cx="3076575" cy="469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1138" y="8915400"/>
            <a:ext cx="3076575" cy="46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325688" y="1173163"/>
            <a:ext cx="2447925" cy="31670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9613" y="4516438"/>
            <a:ext cx="5680075" cy="369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4021138" y="8915400"/>
            <a:ext cx="3076575" cy="469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709613" y="4516438"/>
            <a:ext cx="5680075" cy="369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2325688" y="1173163"/>
            <a:ext cx="2447925" cy="31670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0d774dea2c_0_1:notes"/>
          <p:cNvSpPr txBox="1"/>
          <p:nvPr>
            <p:ph idx="1" type="body"/>
          </p:nvPr>
        </p:nvSpPr>
        <p:spPr>
          <a:xfrm>
            <a:off x="709613" y="4516438"/>
            <a:ext cx="5680200" cy="369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30d774dea2c_0_1:notes"/>
          <p:cNvSpPr/>
          <p:nvPr>
            <p:ph idx="2" type="sldImg"/>
          </p:nvPr>
        </p:nvSpPr>
        <p:spPr>
          <a:xfrm>
            <a:off x="2325688" y="1173163"/>
            <a:ext cx="2448000" cy="31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 name="Shape 15"/>
        <p:cNvGrpSpPr/>
        <p:nvPr/>
      </p:nvGrpSpPr>
      <p:grpSpPr>
        <a:xfrm>
          <a:off x="0" y="0"/>
          <a:ext cx="0" cy="0"/>
          <a:chOff x="0" y="0"/>
          <a:chExt cx="0" cy="0"/>
        </a:xfrm>
      </p:grpSpPr>
      <p:sp>
        <p:nvSpPr>
          <p:cNvPr id="16" name="Google Shape;16;p4"/>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4"/>
          <p:cNvSpPr txBox="1"/>
          <p:nvPr>
            <p:ph idx="1" type="body"/>
          </p:nvPr>
        </p:nvSpPr>
        <p:spPr>
          <a:xfrm>
            <a:off x="388620" y="2251499"/>
            <a:ext cx="3434160" cy="9383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8" name="Google Shape;18;p4"/>
          <p:cNvSpPr txBox="1"/>
          <p:nvPr>
            <p:ph idx="2" type="body"/>
          </p:nvPr>
        </p:nvSpPr>
        <p:spPr>
          <a:xfrm>
            <a:off x="388620" y="3189817"/>
            <a:ext cx="3434160" cy="57952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9" name="Google Shape;19;p4"/>
          <p:cNvSpPr txBox="1"/>
          <p:nvPr>
            <p:ph idx="3" type="body"/>
          </p:nvPr>
        </p:nvSpPr>
        <p:spPr>
          <a:xfrm>
            <a:off x="3948272" y="2251499"/>
            <a:ext cx="3435509" cy="9383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0" name="Google Shape;20;p4"/>
          <p:cNvSpPr txBox="1"/>
          <p:nvPr>
            <p:ph idx="4" type="body"/>
          </p:nvPr>
        </p:nvSpPr>
        <p:spPr>
          <a:xfrm>
            <a:off x="3948272" y="3189817"/>
            <a:ext cx="3435509" cy="5795222"/>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1" name="Google Shape;21;p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13"/>
          <p:cNvSpPr txBox="1"/>
          <p:nvPr>
            <p:ph idx="1" type="body"/>
          </p:nvPr>
        </p:nvSpPr>
        <p:spPr>
          <a:xfrm rot="5400000">
            <a:off x="566738" y="2168525"/>
            <a:ext cx="6638925" cy="69945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4"/>
          <p:cNvSpPr txBox="1"/>
          <p:nvPr>
            <p:ph type="title"/>
          </p:nvPr>
        </p:nvSpPr>
        <p:spPr>
          <a:xfrm rot="5400000">
            <a:off x="-760373" y="6142051"/>
            <a:ext cx="12586970" cy="148566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14"/>
          <p:cNvSpPr txBox="1"/>
          <p:nvPr>
            <p:ph idx="1" type="body"/>
          </p:nvPr>
        </p:nvSpPr>
        <p:spPr>
          <a:xfrm rot="5400000">
            <a:off x="-3797815" y="4719810"/>
            <a:ext cx="12586970" cy="433014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4"/>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5"/>
          <p:cNvSpPr txBox="1"/>
          <p:nvPr>
            <p:ph type="ctrTitle"/>
          </p:nvPr>
        </p:nvSpPr>
        <p:spPr>
          <a:xfrm>
            <a:off x="582930" y="3124624"/>
            <a:ext cx="6606540" cy="21560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5"/>
          <p:cNvSpPr txBox="1"/>
          <p:nvPr>
            <p:ph idx="1" type="subTitle"/>
          </p:nvPr>
        </p:nvSpPr>
        <p:spPr>
          <a:xfrm>
            <a:off x="1165860" y="5699760"/>
            <a:ext cx="5440680" cy="257048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7" name="Google Shape;27;p5"/>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6"/>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6"/>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7"/>
          <p:cNvSpPr txBox="1"/>
          <p:nvPr>
            <p:ph type="title"/>
          </p:nvPr>
        </p:nvSpPr>
        <p:spPr>
          <a:xfrm>
            <a:off x="613966" y="6463454"/>
            <a:ext cx="6606540" cy="199771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7"/>
          <p:cNvSpPr txBox="1"/>
          <p:nvPr>
            <p:ph idx="1" type="body"/>
          </p:nvPr>
        </p:nvSpPr>
        <p:spPr>
          <a:xfrm>
            <a:off x="613966" y="4263180"/>
            <a:ext cx="6606540" cy="220027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7"/>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8"/>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8"/>
          <p:cNvSpPr txBox="1"/>
          <p:nvPr>
            <p:ph idx="1" type="body"/>
          </p:nvPr>
        </p:nvSpPr>
        <p:spPr>
          <a:xfrm>
            <a:off x="330597" y="3441277"/>
            <a:ext cx="2907903" cy="973709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8"/>
          <p:cNvSpPr txBox="1"/>
          <p:nvPr>
            <p:ph idx="2" type="body"/>
          </p:nvPr>
        </p:nvSpPr>
        <p:spPr>
          <a:xfrm>
            <a:off x="3368040" y="3441277"/>
            <a:ext cx="2907904" cy="973709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8"/>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9"/>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
          <p:cNvSpPr txBox="1"/>
          <p:nvPr>
            <p:ph type="title"/>
          </p:nvPr>
        </p:nvSpPr>
        <p:spPr>
          <a:xfrm>
            <a:off x="388620" y="400473"/>
            <a:ext cx="2557066" cy="170434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11"/>
          <p:cNvSpPr txBox="1"/>
          <p:nvPr>
            <p:ph idx="1" type="body"/>
          </p:nvPr>
        </p:nvSpPr>
        <p:spPr>
          <a:xfrm>
            <a:off x="3038792" y="400474"/>
            <a:ext cx="4344988" cy="8584566"/>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1"/>
          <p:cNvSpPr txBox="1"/>
          <p:nvPr>
            <p:ph idx="2" type="body"/>
          </p:nvPr>
        </p:nvSpPr>
        <p:spPr>
          <a:xfrm>
            <a:off x="388620" y="2104814"/>
            <a:ext cx="2557066" cy="68802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1"/>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2"/>
          <p:cNvSpPr txBox="1"/>
          <p:nvPr>
            <p:ph type="title"/>
          </p:nvPr>
        </p:nvSpPr>
        <p:spPr>
          <a:xfrm>
            <a:off x="1523445" y="7040880"/>
            <a:ext cx="4663440" cy="831216"/>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12"/>
          <p:cNvSpPr/>
          <p:nvPr>
            <p:ph idx="2" type="pic"/>
          </p:nvPr>
        </p:nvSpPr>
        <p:spPr>
          <a:xfrm>
            <a:off x="1523445" y="898737"/>
            <a:ext cx="4663440" cy="6035040"/>
          </a:xfrm>
          <a:prstGeom prst="rect">
            <a:avLst/>
          </a:prstGeom>
          <a:noFill/>
          <a:ln>
            <a:noFill/>
          </a:ln>
        </p:spPr>
      </p:sp>
      <p:sp>
        <p:nvSpPr>
          <p:cNvPr id="68" name="Google Shape;68;p12"/>
          <p:cNvSpPr txBox="1"/>
          <p:nvPr>
            <p:ph idx="1" type="body"/>
          </p:nvPr>
        </p:nvSpPr>
        <p:spPr>
          <a:xfrm>
            <a:off x="1523445" y="7872096"/>
            <a:ext cx="4663440" cy="118046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2"/>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2"/>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388938" y="403225"/>
            <a:ext cx="6994525" cy="1676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3"/>
          <p:cNvSpPr txBox="1"/>
          <p:nvPr>
            <p:ph idx="1" type="body"/>
          </p:nvPr>
        </p:nvSpPr>
        <p:spPr>
          <a:xfrm>
            <a:off x="388938" y="2346325"/>
            <a:ext cx="6994525" cy="66389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
          <p:cNvSpPr txBox="1"/>
          <p:nvPr>
            <p:ph idx="10" type="dt"/>
          </p:nvPr>
        </p:nvSpPr>
        <p:spPr>
          <a:xfrm>
            <a:off x="388938" y="9323388"/>
            <a:ext cx="1812925" cy="53498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
          <p:cNvSpPr txBox="1"/>
          <p:nvPr>
            <p:ph idx="11" type="ftr"/>
          </p:nvPr>
        </p:nvSpPr>
        <p:spPr>
          <a:xfrm>
            <a:off x="2655888" y="9323388"/>
            <a:ext cx="2460625" cy="53498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
          <p:cNvSpPr txBox="1"/>
          <p:nvPr>
            <p:ph idx="12" type="sldNum"/>
          </p:nvPr>
        </p:nvSpPr>
        <p:spPr>
          <a:xfrm>
            <a:off x="5570538" y="9323388"/>
            <a:ext cx="1812925" cy="53498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schools.nyc.gov/ps272quaranto342/home" TargetMode="External"/><Relationship Id="rId4" Type="http://schemas.openxmlformats.org/officeDocument/2006/relationships/hyperlink" Target="https://sites.google.com/schools.nyc.gov/ps272quaranto342/home" TargetMode="External"/><Relationship Id="rId10" Type="http://schemas.openxmlformats.org/officeDocument/2006/relationships/image" Target="../media/image3.png"/><Relationship Id="rId9" Type="http://schemas.openxmlformats.org/officeDocument/2006/relationships/hyperlink" Target="https://app.seesaw.me/#/login" TargetMode="External"/><Relationship Id="rId5" Type="http://schemas.openxmlformats.org/officeDocument/2006/relationships/hyperlink" Target="https://sites.google.com/schools.nyc.gov/p-s-272-quaranto342/home" TargetMode="External"/><Relationship Id="rId6" Type="http://schemas.openxmlformats.org/officeDocument/2006/relationships/image" Target="../media/image1.jpg"/><Relationship Id="rId7" Type="http://schemas.openxmlformats.org/officeDocument/2006/relationships/image" Target="../media/image7.jp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8.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141661" y="193152"/>
            <a:ext cx="6995100" cy="104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i="1" lang="en-US" sz="2000">
                <a:solidFill>
                  <a:srgbClr val="00B050"/>
                </a:solidFill>
                <a:latin typeface="Overlock"/>
                <a:ea typeface="Overlock"/>
                <a:cs typeface="Overlock"/>
                <a:sym typeface="Overlock"/>
              </a:rPr>
              <a:t>    </a:t>
            </a:r>
            <a:r>
              <a:rPr b="1" i="1" lang="en-US" sz="2300" u="sng">
                <a:solidFill>
                  <a:srgbClr val="783F04"/>
                </a:solidFill>
                <a:latin typeface="Overlock"/>
                <a:ea typeface="Overlock"/>
                <a:cs typeface="Overlock"/>
                <a:sym typeface="Overlock"/>
              </a:rPr>
              <a:t>Cluster Connections</a:t>
            </a:r>
            <a:endParaRPr b="1" i="1" sz="2300" u="sng">
              <a:solidFill>
                <a:srgbClr val="783F04"/>
              </a:solidFill>
            </a:endParaRPr>
          </a:p>
          <a:p>
            <a:pPr indent="0" lvl="0" marL="0" rtl="0" algn="ctr">
              <a:lnSpc>
                <a:spcPct val="100000"/>
              </a:lnSpc>
              <a:spcBef>
                <a:spcPts val="0"/>
              </a:spcBef>
              <a:spcAft>
                <a:spcPts val="0"/>
              </a:spcAft>
              <a:buSzPts val="1400"/>
              <a:buNone/>
            </a:pPr>
            <a:r>
              <a:rPr b="1" lang="en-US" sz="2300">
                <a:solidFill>
                  <a:srgbClr val="783F04"/>
                </a:solidFill>
                <a:latin typeface="Overlock"/>
                <a:ea typeface="Overlock"/>
                <a:cs typeface="Overlock"/>
                <a:sym typeface="Overlock"/>
              </a:rPr>
              <a:t>   November-December 2024 </a:t>
            </a:r>
            <a:endParaRPr b="1" sz="2300">
              <a:solidFill>
                <a:srgbClr val="783F04"/>
              </a:solidFill>
            </a:endParaRPr>
          </a:p>
        </p:txBody>
      </p:sp>
      <p:sp>
        <p:nvSpPr>
          <p:cNvPr id="90" name="Google Shape;90;p1"/>
          <p:cNvSpPr txBox="1"/>
          <p:nvPr>
            <p:ph idx="1" type="body"/>
          </p:nvPr>
        </p:nvSpPr>
        <p:spPr>
          <a:xfrm>
            <a:off x="4165700" y="1106750"/>
            <a:ext cx="3606600" cy="156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240"/>
              </a:spcBef>
              <a:spcAft>
                <a:spcPts val="0"/>
              </a:spcAft>
              <a:buClr>
                <a:schemeClr val="dk1"/>
              </a:buClr>
              <a:buSzPts val="1200"/>
              <a:buNone/>
            </a:pPr>
            <a:r>
              <a:rPr lang="en-US" sz="1100">
                <a:latin typeface="Coming Soon"/>
                <a:ea typeface="Coming Soon"/>
                <a:cs typeface="Coming Soon"/>
                <a:sym typeface="Coming Soon"/>
              </a:rPr>
              <a:t>Ms. Quaranto-</a:t>
            </a:r>
            <a:r>
              <a:rPr lang="en-US" sz="1000">
                <a:latin typeface="Coming Soon"/>
                <a:ea typeface="Coming Soon"/>
                <a:cs typeface="Coming Soon"/>
                <a:sym typeface="Coming Soon"/>
              </a:rPr>
              <a:t>Computer Technology Teacher</a:t>
            </a:r>
            <a:endParaRPr sz="1000">
              <a:latin typeface="Coming Soon"/>
              <a:ea typeface="Coming Soon"/>
              <a:cs typeface="Coming Soon"/>
              <a:sym typeface="Coming Soon"/>
            </a:endParaRPr>
          </a:p>
          <a:p>
            <a:pPr indent="0" lvl="0" marL="0" rtl="0" algn="l">
              <a:lnSpc>
                <a:spcPct val="100000"/>
              </a:lnSpc>
              <a:spcBef>
                <a:spcPts val="240"/>
              </a:spcBef>
              <a:spcAft>
                <a:spcPts val="0"/>
              </a:spcAft>
              <a:buClr>
                <a:schemeClr val="dk1"/>
              </a:buClr>
              <a:buSzPts val="1200"/>
              <a:buNone/>
            </a:pPr>
            <a:r>
              <a:rPr lang="en-US" sz="1000">
                <a:latin typeface="Coming Soon"/>
                <a:ea typeface="Coming Soon"/>
                <a:cs typeface="Coming Soon"/>
                <a:sym typeface="Coming Soon"/>
              </a:rPr>
              <a:t>Ms. Gill- Science Teacher</a:t>
            </a:r>
            <a:endParaRPr sz="1000">
              <a:latin typeface="Coming Soon"/>
              <a:ea typeface="Coming Soon"/>
              <a:cs typeface="Coming Soon"/>
              <a:sym typeface="Coming Soon"/>
            </a:endParaRPr>
          </a:p>
          <a:p>
            <a:pPr indent="0" lvl="0" marL="0" rtl="0" algn="l">
              <a:lnSpc>
                <a:spcPct val="100000"/>
              </a:lnSpc>
              <a:spcBef>
                <a:spcPts val="240"/>
              </a:spcBef>
              <a:spcAft>
                <a:spcPts val="0"/>
              </a:spcAft>
              <a:buClr>
                <a:schemeClr val="dk1"/>
              </a:buClr>
              <a:buSzPts val="1200"/>
              <a:buNone/>
            </a:pPr>
            <a:r>
              <a:rPr lang="en-US" sz="1000">
                <a:latin typeface="Coming Soon"/>
                <a:ea typeface="Coming Soon"/>
                <a:cs typeface="Coming Soon"/>
                <a:sym typeface="Coming Soon"/>
              </a:rPr>
              <a:t>Ms.. Lyons-Mayers~ Writing Teacher </a:t>
            </a:r>
            <a:endParaRPr sz="1000">
              <a:latin typeface="Coming Soon"/>
              <a:ea typeface="Coming Soon"/>
              <a:cs typeface="Coming Soon"/>
              <a:sym typeface="Coming Soon"/>
            </a:endParaRPr>
          </a:p>
          <a:p>
            <a:pPr indent="0" lvl="0" marL="0" rtl="0" algn="l">
              <a:lnSpc>
                <a:spcPct val="100000"/>
              </a:lnSpc>
              <a:spcBef>
                <a:spcPts val="240"/>
              </a:spcBef>
              <a:spcAft>
                <a:spcPts val="0"/>
              </a:spcAft>
              <a:buClr>
                <a:schemeClr val="dk1"/>
              </a:buClr>
              <a:buSzPts val="1200"/>
              <a:buNone/>
            </a:pPr>
            <a:r>
              <a:rPr lang="en-US" sz="1000">
                <a:latin typeface="Coming Soon"/>
                <a:ea typeface="Coming Soon"/>
                <a:cs typeface="Coming Soon"/>
                <a:sym typeface="Coming Soon"/>
              </a:rPr>
              <a:t>Mr. Prince~ Physical Education Teacher</a:t>
            </a:r>
            <a:endParaRPr sz="2200">
              <a:latin typeface="Coming Soon"/>
              <a:ea typeface="Coming Soon"/>
              <a:cs typeface="Coming Soon"/>
              <a:sym typeface="Coming Soon"/>
            </a:endParaRPr>
          </a:p>
          <a:p>
            <a:pPr indent="0" lvl="0" marL="0" rtl="0" algn="l">
              <a:lnSpc>
                <a:spcPct val="100000"/>
              </a:lnSpc>
              <a:spcBef>
                <a:spcPts val="240"/>
              </a:spcBef>
              <a:spcAft>
                <a:spcPts val="0"/>
              </a:spcAft>
              <a:buClr>
                <a:schemeClr val="dk1"/>
              </a:buClr>
              <a:buSzPts val="1200"/>
              <a:buNone/>
            </a:pPr>
            <a:r>
              <a:t/>
            </a:r>
            <a:endParaRPr/>
          </a:p>
        </p:txBody>
      </p:sp>
      <p:sp>
        <p:nvSpPr>
          <p:cNvPr id="91" name="Google Shape;91;p1"/>
          <p:cNvSpPr txBox="1"/>
          <p:nvPr>
            <p:ph idx="2" type="body"/>
          </p:nvPr>
        </p:nvSpPr>
        <p:spPr>
          <a:xfrm>
            <a:off x="259475" y="1448475"/>
            <a:ext cx="3763200" cy="5126100"/>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None/>
            </a:pPr>
            <a:r>
              <a:rPr b="1" lang="en-US" sz="1400" u="sng">
                <a:latin typeface="Overlock"/>
                <a:ea typeface="Overlock"/>
                <a:cs typeface="Overlock"/>
                <a:sym typeface="Overlock"/>
              </a:rPr>
              <a:t>Computer Technology</a:t>
            </a:r>
            <a:endParaRPr/>
          </a:p>
          <a:p>
            <a:pPr indent="0" lvl="0" marL="0" rtl="0" algn="ctr">
              <a:lnSpc>
                <a:spcPct val="100000"/>
              </a:lnSpc>
              <a:spcBef>
                <a:spcPts val="0"/>
              </a:spcBef>
              <a:spcAft>
                <a:spcPts val="0"/>
              </a:spcAft>
              <a:buClr>
                <a:schemeClr val="dk1"/>
              </a:buClr>
              <a:buSzPts val="1400"/>
              <a:buNone/>
            </a:pPr>
            <a:r>
              <a:t/>
            </a:r>
            <a:endParaRPr b="1" sz="1400" u="sng">
              <a:latin typeface="Overlock"/>
              <a:ea typeface="Overlock"/>
              <a:cs typeface="Overlock"/>
              <a:sym typeface="Overlock"/>
            </a:endParaRPr>
          </a:p>
          <a:p>
            <a:pPr indent="0" lvl="0" marL="0" rtl="0" algn="l">
              <a:lnSpc>
                <a:spcPct val="115000"/>
              </a:lnSpc>
              <a:spcBef>
                <a:spcPts val="0"/>
              </a:spcBef>
              <a:spcAft>
                <a:spcPts val="0"/>
              </a:spcAft>
              <a:buClr>
                <a:schemeClr val="dk1"/>
              </a:buClr>
              <a:buSzPts val="1100"/>
              <a:buNone/>
            </a:pPr>
            <a:r>
              <a:rPr lang="en-US" sz="1100">
                <a:highlight>
                  <a:srgbClr val="EDEBE9"/>
                </a:highlight>
                <a:latin typeface="Coming Soon"/>
                <a:ea typeface="Coming Soon"/>
                <a:cs typeface="Coming Soon"/>
                <a:sym typeface="Coming Soon"/>
              </a:rPr>
              <a:t>T</a:t>
            </a:r>
            <a:r>
              <a:rPr b="1" lang="en-US" sz="1100">
                <a:highlight>
                  <a:srgbClr val="EDEBE9"/>
                </a:highlight>
                <a:latin typeface="Coming Soon"/>
                <a:ea typeface="Coming Soon"/>
                <a:cs typeface="Coming Soon"/>
                <a:sym typeface="Coming Soon"/>
              </a:rPr>
              <a:t>his month all grades will be focusing on being a good Digital Citizen and using the online platform, “Seesaw.”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rPr b="1" lang="en-US" sz="1100">
                <a:highlight>
                  <a:srgbClr val="EDEBE9"/>
                </a:highlight>
                <a:latin typeface="Coming Soon"/>
                <a:ea typeface="Coming Soon"/>
                <a:cs typeface="Coming Soon"/>
                <a:sym typeface="Coming Soon"/>
              </a:rPr>
              <a:t>Seesaw is a platform where students can share their ideas, imagination, and understanding through writing, art, voice, and video. This will be used in combination with all academic areas we are visiting in the lab.​</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highlight>
                  <a:srgbClr val="EDEBE9"/>
                </a:highlight>
                <a:latin typeface="Coming Soon"/>
                <a:ea typeface="Coming Soon"/>
                <a:cs typeface="Coming Soon"/>
                <a:sym typeface="Coming Soon"/>
              </a:rPr>
              <a:t> Every student will be given a QR student badge to use at home to reinforce what was learned in the lab.  A family QR badge will also be included, giving you the opportunity to visit and interact with your child’s digital portfolio.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rPr b="1" lang="en-US" sz="1100">
                <a:highlight>
                  <a:srgbClr val="EDEBE9"/>
                </a:highlight>
                <a:latin typeface="Coming Soon"/>
                <a:ea typeface="Coming Soon"/>
                <a:cs typeface="Coming Soon"/>
                <a:sym typeface="Coming Soon"/>
              </a:rPr>
              <a:t>​</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rPr b="1" lang="en-US" sz="1100">
                <a:highlight>
                  <a:srgbClr val="EDEBE9"/>
                </a:highlight>
                <a:latin typeface="Coming Soon"/>
                <a:ea typeface="Coming Soon"/>
                <a:cs typeface="Coming Soon"/>
                <a:sym typeface="Coming Soon"/>
              </a:rPr>
              <a:t>Each grade will continue practicing how to login to various programs using their personal google email addresses.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rPr b="1" lang="en-US" sz="1100">
                <a:highlight>
                  <a:srgbClr val="EDEBE9"/>
                </a:highlight>
                <a:latin typeface="Coming Soon"/>
                <a:ea typeface="Coming Soon"/>
                <a:cs typeface="Coming Soon"/>
                <a:sym typeface="Coming Soon"/>
              </a:rPr>
              <a:t> *Please reinforce the skill of practicing this information at home, daily. Also, reminding your child that this is something that should not be shared.  Safety First!!!​</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None/>
            </a:pPr>
            <a:r>
              <a:t/>
            </a:r>
            <a:endParaRPr b="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i="1" lang="en-US" sz="1100">
                <a:highlight>
                  <a:srgbClr val="EDEBE9"/>
                </a:highlight>
                <a:latin typeface="Coming Soon"/>
                <a:ea typeface="Coming Soon"/>
                <a:cs typeface="Coming Soon"/>
                <a:sym typeface="Coming Soon"/>
              </a:rPr>
              <a:t>              </a:t>
            </a:r>
            <a:r>
              <a:rPr b="1" i="1" lang="en-US" sz="1200">
                <a:highlight>
                  <a:srgbClr val="EDEBE9"/>
                </a:highlight>
                <a:latin typeface="Coming Soon"/>
                <a:ea typeface="Coming Soon"/>
                <a:cs typeface="Coming Soon"/>
                <a:sym typeface="Coming Soon"/>
              </a:rPr>
              <a:t>Visit the Computer Lab website:</a:t>
            </a:r>
            <a:r>
              <a:rPr b="1" lang="en-US" sz="1200">
                <a:highlight>
                  <a:srgbClr val="EDEBE9"/>
                </a:highlight>
                <a:latin typeface="Coming Soon"/>
                <a:ea typeface="Coming Soon"/>
                <a:cs typeface="Coming Soon"/>
                <a:sym typeface="Coming Soon"/>
              </a:rPr>
              <a:t>​</a:t>
            </a:r>
            <a:endParaRPr b="1" sz="12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i="1" lang="en-US" sz="1100" u="sng">
                <a:solidFill>
                  <a:schemeClr val="hlink"/>
                </a:solidFill>
                <a:highlight>
                  <a:srgbClr val="EDEBE9"/>
                </a:highlight>
                <a:latin typeface="Coming Soon"/>
                <a:ea typeface="Coming Soon"/>
                <a:cs typeface="Coming Soon"/>
                <a:sym typeface="Coming Soon"/>
                <a:hlinkClick r:id="rId3"/>
              </a:rPr>
              <a:t>https://sites.google.com/schools.nyc.gov/ps272quaranto342/home</a:t>
            </a:r>
            <a:r>
              <a:rPr b="1" lang="en-US" sz="1100" u="sng">
                <a:solidFill>
                  <a:schemeClr val="hlink"/>
                </a:solidFill>
                <a:highlight>
                  <a:srgbClr val="EDEBE9"/>
                </a:highlight>
                <a:latin typeface="Coming Soon"/>
                <a:ea typeface="Coming Soon"/>
                <a:cs typeface="Coming Soon"/>
                <a:sym typeface="Coming Soon"/>
                <a:hlinkClick r:id="rId4"/>
              </a:rPr>
              <a:t>​</a:t>
            </a:r>
            <a:endParaRPr b="1" sz="1100">
              <a:solidFill>
                <a:srgbClr val="0000FF"/>
              </a:solidFill>
              <a:highlight>
                <a:srgbClr val="EDEBE9"/>
              </a:highlight>
              <a:latin typeface="Coming Soon"/>
              <a:ea typeface="Coming Soon"/>
              <a:cs typeface="Coming Soon"/>
              <a:sym typeface="Coming Soon"/>
            </a:endParaRPr>
          </a:p>
          <a:p>
            <a:pPr indent="0" lvl="0" marL="0" rtl="0" algn="ctr">
              <a:lnSpc>
                <a:spcPct val="115000"/>
              </a:lnSpc>
              <a:spcBef>
                <a:spcPts val="0"/>
              </a:spcBef>
              <a:spcAft>
                <a:spcPts val="0"/>
              </a:spcAft>
              <a:buClr>
                <a:schemeClr val="dk1"/>
              </a:buClr>
              <a:buSzPts val="1100"/>
              <a:buNone/>
            </a:pPr>
            <a:r>
              <a:rPr b="1" i="1" lang="en-US" sz="1100">
                <a:highlight>
                  <a:srgbClr val="EDEBE9"/>
                </a:highlight>
                <a:latin typeface="Coming Soon"/>
                <a:ea typeface="Coming Soon"/>
                <a:cs typeface="Coming Soon"/>
                <a:sym typeface="Coming Soon"/>
              </a:rPr>
              <a:t>*Please make sure your child checks for feedback on their work, using the App or website for: Seesaw (k-5)</a:t>
            </a:r>
            <a:endParaRPr b="1" i="1" sz="1100">
              <a:highlight>
                <a:srgbClr val="EDEBE9"/>
              </a:highlight>
              <a:latin typeface="Coming Soon"/>
              <a:ea typeface="Coming Soon"/>
              <a:cs typeface="Coming Soon"/>
              <a:sym typeface="Coming Soon"/>
            </a:endParaRPr>
          </a:p>
          <a:p>
            <a:pPr indent="0" lvl="0" marL="0" rtl="0" algn="ctr">
              <a:lnSpc>
                <a:spcPct val="115000"/>
              </a:lnSpc>
              <a:spcBef>
                <a:spcPts val="0"/>
              </a:spcBef>
              <a:spcAft>
                <a:spcPts val="0"/>
              </a:spcAft>
              <a:buClr>
                <a:schemeClr val="dk1"/>
              </a:buClr>
              <a:buSzPts val="1100"/>
              <a:buFont typeface="Arial"/>
              <a:buNone/>
            </a:pPr>
            <a:r>
              <a:rPr b="1" i="1" lang="en-US" sz="1100">
                <a:highlight>
                  <a:srgbClr val="EDEBE9"/>
                </a:highlight>
                <a:latin typeface="Coming Soon"/>
                <a:ea typeface="Coming Soon"/>
                <a:cs typeface="Coming Soon"/>
                <a:sym typeface="Coming Soon"/>
              </a:rPr>
              <a:t>By using the link above, students can go to Seesaw easily, as we do it the same way in the lab. ;-)</a:t>
            </a:r>
            <a:endParaRPr b="1" i="1" sz="1100">
              <a:highlight>
                <a:srgbClr val="EDEBE9"/>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highlight>
                  <a:srgbClr val="EDEBE9"/>
                </a:highlight>
                <a:latin typeface="Coming Soon"/>
                <a:ea typeface="Coming Soon"/>
                <a:cs typeface="Coming Soon"/>
                <a:sym typeface="Coming Soon"/>
              </a:rPr>
              <a:t>​</a:t>
            </a:r>
            <a:endParaRPr b="1" sz="1100">
              <a:highlight>
                <a:srgbClr val="EDEBE9"/>
              </a:highlight>
              <a:latin typeface="Coming Soon"/>
              <a:ea typeface="Coming Soon"/>
              <a:cs typeface="Coming Soon"/>
              <a:sym typeface="Coming Soon"/>
            </a:endParaRPr>
          </a:p>
          <a:p>
            <a:pPr indent="0" lvl="0" marL="0" rtl="0" algn="l">
              <a:lnSpc>
                <a:spcPct val="100000"/>
              </a:lnSpc>
              <a:spcBef>
                <a:spcPts val="1030"/>
              </a:spcBef>
              <a:spcAft>
                <a:spcPts val="0"/>
              </a:spcAft>
              <a:buClr>
                <a:schemeClr val="dk1"/>
              </a:buClr>
              <a:buSzPts val="1400"/>
              <a:buNone/>
            </a:pPr>
            <a:r>
              <a:t/>
            </a:r>
            <a:endParaRPr b="1" i="1" sz="1100">
              <a:latin typeface="Coming Soon"/>
              <a:ea typeface="Coming Soon"/>
              <a:cs typeface="Coming Soon"/>
              <a:sym typeface="Coming Soon"/>
            </a:endParaRPr>
          </a:p>
          <a:p>
            <a:pPr indent="0" lvl="0" marL="0" rtl="0" algn="l">
              <a:lnSpc>
                <a:spcPct val="100000"/>
              </a:lnSpc>
              <a:spcBef>
                <a:spcPts val="1030"/>
              </a:spcBef>
              <a:spcAft>
                <a:spcPts val="0"/>
              </a:spcAft>
              <a:buClr>
                <a:schemeClr val="dk1"/>
              </a:buClr>
              <a:buSzPts val="1400"/>
              <a:buNone/>
            </a:pPr>
            <a:r>
              <a:rPr b="1" i="1" lang="en-US" sz="1100">
                <a:latin typeface="Coming Soon"/>
                <a:ea typeface="Coming Soon"/>
                <a:cs typeface="Coming Soon"/>
                <a:sym typeface="Coming Soon"/>
              </a:rPr>
              <a:t>Please visit my website for the latest information and educational games we use in technology. </a:t>
            </a:r>
            <a:endParaRPr b="1" sz="1100">
              <a:latin typeface="Coming Soon"/>
              <a:ea typeface="Coming Soon"/>
              <a:cs typeface="Coming Soon"/>
              <a:sym typeface="Coming Soon"/>
            </a:endParaRPr>
          </a:p>
          <a:p>
            <a:pPr indent="0" lvl="0" marL="0" rtl="0" algn="l">
              <a:lnSpc>
                <a:spcPct val="100000"/>
              </a:lnSpc>
              <a:spcBef>
                <a:spcPts val="240"/>
              </a:spcBef>
              <a:spcAft>
                <a:spcPts val="0"/>
              </a:spcAft>
              <a:buClr>
                <a:schemeClr val="dk1"/>
              </a:buClr>
              <a:buSzPts val="1200"/>
              <a:buNone/>
            </a:pPr>
            <a:r>
              <a:rPr b="1" i="1" lang="en-US" sz="1100" u="sng">
                <a:solidFill>
                  <a:schemeClr val="hlink"/>
                </a:solidFill>
                <a:latin typeface="Coming Soon"/>
                <a:ea typeface="Coming Soon"/>
                <a:cs typeface="Coming Soon"/>
                <a:sym typeface="Coming Soon"/>
                <a:hlinkClick r:id="rId5"/>
              </a:rPr>
              <a:t>https://sites.google.com/schools.nyc.gov/p-s-272-quaranto342/home</a:t>
            </a:r>
            <a:endParaRPr b="1" i="1" sz="1100">
              <a:latin typeface="Coming Soon"/>
              <a:ea typeface="Coming Soon"/>
              <a:cs typeface="Coming Soon"/>
              <a:sym typeface="Coming Soon"/>
            </a:endParaRPr>
          </a:p>
          <a:p>
            <a:pPr indent="0" lvl="0" marL="0" rtl="0" algn="l">
              <a:lnSpc>
                <a:spcPct val="100000"/>
              </a:lnSpc>
              <a:spcBef>
                <a:spcPts val="210"/>
              </a:spcBef>
              <a:spcAft>
                <a:spcPts val="0"/>
              </a:spcAft>
              <a:buClr>
                <a:schemeClr val="dk1"/>
              </a:buClr>
              <a:buSzPts val="1050"/>
              <a:buNone/>
            </a:pPr>
            <a:r>
              <a:t/>
            </a:r>
            <a:endParaRPr b="1" i="1" sz="1200">
              <a:latin typeface="Overlock"/>
              <a:ea typeface="Overlock"/>
              <a:cs typeface="Overlock"/>
              <a:sym typeface="Overlock"/>
            </a:endParaRPr>
          </a:p>
          <a:p>
            <a:pPr indent="0" lvl="0" marL="0" rtl="0" algn="ctr">
              <a:lnSpc>
                <a:spcPct val="100000"/>
              </a:lnSpc>
              <a:spcBef>
                <a:spcPts val="0"/>
              </a:spcBef>
              <a:spcAft>
                <a:spcPts val="0"/>
              </a:spcAft>
              <a:buClr>
                <a:schemeClr val="accent4"/>
              </a:buClr>
              <a:buSzPts val="1400"/>
              <a:buNone/>
            </a:pPr>
            <a:r>
              <a:rPr b="1" i="1" lang="en-US" sz="1400" u="none" strike="noStrike">
                <a:solidFill>
                  <a:schemeClr val="accent4"/>
                </a:solidFill>
                <a:latin typeface="Overlock"/>
                <a:ea typeface="Overlock"/>
                <a:cs typeface="Overlock"/>
                <a:sym typeface="Overlock"/>
              </a:rPr>
              <a:t>“Oh, the places you’ll go... Oh, the things</a:t>
            </a:r>
            <a:endParaRPr b="1"/>
          </a:p>
          <a:p>
            <a:pPr indent="0" lvl="0" marL="0" rtl="0" algn="ctr">
              <a:lnSpc>
                <a:spcPct val="100000"/>
              </a:lnSpc>
              <a:spcBef>
                <a:spcPts val="100"/>
              </a:spcBef>
              <a:spcAft>
                <a:spcPts val="0"/>
              </a:spcAft>
              <a:buClr>
                <a:schemeClr val="accent4"/>
              </a:buClr>
              <a:buSzPts val="1400"/>
              <a:buNone/>
            </a:pPr>
            <a:r>
              <a:rPr b="1" i="1" lang="en-US" sz="1400" u="none" strike="noStrike">
                <a:solidFill>
                  <a:schemeClr val="accent4"/>
                </a:solidFill>
                <a:latin typeface="Overlock"/>
                <a:ea typeface="Overlock"/>
                <a:cs typeface="Overlock"/>
                <a:sym typeface="Overlock"/>
              </a:rPr>
              <a:t> you’ll see, with Technology!”</a:t>
            </a:r>
            <a:endParaRPr b="1" i="1" sz="1400">
              <a:solidFill>
                <a:schemeClr val="accent4"/>
              </a:solidFill>
              <a:latin typeface="Overlock"/>
              <a:ea typeface="Overlock"/>
              <a:cs typeface="Overlock"/>
              <a:sym typeface="Overlock"/>
            </a:endParaRPr>
          </a:p>
          <a:p>
            <a:pPr indent="0" lvl="0" marL="0" rtl="0" algn="ctr">
              <a:lnSpc>
                <a:spcPct val="100000"/>
              </a:lnSpc>
              <a:spcBef>
                <a:spcPts val="100"/>
              </a:spcBef>
              <a:spcAft>
                <a:spcPts val="0"/>
              </a:spcAft>
              <a:buClr>
                <a:schemeClr val="accent4"/>
              </a:buClr>
              <a:buSzPts val="1400"/>
              <a:buNone/>
            </a:pPr>
            <a:r>
              <a:rPr b="1" i="1" lang="en-US" sz="1400" u="none" strike="noStrike">
                <a:solidFill>
                  <a:schemeClr val="accent4"/>
                </a:solidFill>
                <a:latin typeface="Overlock"/>
                <a:ea typeface="Overlock"/>
                <a:cs typeface="Overlock"/>
                <a:sym typeface="Overlock"/>
              </a:rPr>
              <a:t>- Dr. Seuss Technology </a:t>
            </a:r>
            <a:endParaRPr b="1" i="1" sz="1400">
              <a:solidFill>
                <a:schemeClr val="accent4"/>
              </a:solidFill>
              <a:latin typeface="Overlock"/>
              <a:ea typeface="Overlock"/>
              <a:cs typeface="Overlock"/>
              <a:sym typeface="Overlock"/>
            </a:endParaRPr>
          </a:p>
          <a:p>
            <a:pPr indent="0" lvl="0" marL="0" rtl="0" algn="l">
              <a:lnSpc>
                <a:spcPct val="100000"/>
              </a:lnSpc>
              <a:spcBef>
                <a:spcPts val="320"/>
              </a:spcBef>
              <a:spcAft>
                <a:spcPts val="0"/>
              </a:spcAft>
              <a:buClr>
                <a:schemeClr val="dk1"/>
              </a:buClr>
              <a:buSzPts val="1100"/>
              <a:buNone/>
            </a:pPr>
            <a:r>
              <a:t/>
            </a:r>
            <a:endParaRPr b="1" i="1" sz="1100">
              <a:latin typeface="Overlock"/>
              <a:ea typeface="Overlock"/>
              <a:cs typeface="Overlock"/>
              <a:sym typeface="Overlock"/>
            </a:endParaRPr>
          </a:p>
        </p:txBody>
      </p:sp>
      <p:sp>
        <p:nvSpPr>
          <p:cNvPr id="92" name="Google Shape;92;p1"/>
          <p:cNvSpPr txBox="1"/>
          <p:nvPr/>
        </p:nvSpPr>
        <p:spPr>
          <a:xfrm>
            <a:off x="4165700" y="2407925"/>
            <a:ext cx="3373500" cy="5829300"/>
          </a:xfrm>
          <a:prstGeom prst="rect">
            <a:avLst/>
          </a:prstGeom>
          <a:noFill/>
          <a:ln cap="flat" cmpd="sng" w="9525">
            <a:solidFill>
              <a:srgbClr val="00B0F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400"/>
              <a:buFont typeface="Arial"/>
              <a:buNone/>
            </a:pPr>
            <a:r>
              <a:rPr b="1" i="0" lang="en-US" sz="1400" u="sng" cap="none" strike="noStrike">
                <a:solidFill>
                  <a:schemeClr val="dk1"/>
                </a:solidFill>
                <a:latin typeface="Overlock"/>
                <a:ea typeface="Overlock"/>
                <a:cs typeface="Overlock"/>
                <a:sym typeface="Overlock"/>
              </a:rPr>
              <a:t>Physical Education</a:t>
            </a:r>
            <a:r>
              <a:rPr b="1" i="0" lang="en-US" sz="1400" u="none" cap="none" strike="noStrike">
                <a:solidFill>
                  <a:schemeClr val="dk1"/>
                </a:solidFill>
                <a:latin typeface="Overlock"/>
                <a:ea typeface="Overlock"/>
                <a:cs typeface="Overlock"/>
                <a:sym typeface="Overlock"/>
              </a:rPr>
              <a:t> </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240"/>
              </a:spcBef>
              <a:spcAft>
                <a:spcPts val="0"/>
              </a:spcAft>
              <a:buClr>
                <a:schemeClr val="dk1"/>
              </a:buClr>
              <a:buSzPts val="1200"/>
              <a:buFont typeface="Arial"/>
              <a:buNone/>
            </a:pPr>
            <a:r>
              <a:rPr b="1" i="0" lang="en-US" sz="1200" u="none" cap="none" strike="noStrike">
                <a:solidFill>
                  <a:schemeClr val="dk1"/>
                </a:solidFill>
                <a:latin typeface="Overlock"/>
                <a:ea typeface="Overlock"/>
                <a:cs typeface="Overlock"/>
                <a:sym typeface="Overlock"/>
              </a:rPr>
              <a:t> </a:t>
            </a:r>
            <a:r>
              <a:rPr b="1" i="0" lang="en-US" sz="1100" u="none" cap="none" strike="noStrike">
                <a:solidFill>
                  <a:schemeClr val="dk1"/>
                </a:solidFill>
                <a:latin typeface="Coming Soon"/>
                <a:ea typeface="Coming Soon"/>
                <a:cs typeface="Coming Soon"/>
                <a:sym typeface="Coming Soon"/>
              </a:rPr>
              <a:t>Mr. Prince – Physical Education </a:t>
            </a:r>
            <a:endParaRPr b="1" i="0" sz="1100" u="none" cap="none" strike="noStrike">
              <a:solidFill>
                <a:srgbClr val="000000"/>
              </a:solidFill>
              <a:latin typeface="Coming Soon"/>
              <a:ea typeface="Coming Soon"/>
              <a:cs typeface="Coming Soon"/>
              <a:sym typeface="Coming Soon"/>
            </a:endParaRPr>
          </a:p>
          <a:p>
            <a:pPr indent="-342900" lvl="0" marL="342900" marR="0" rtl="0" algn="ctr">
              <a:lnSpc>
                <a:spcPct val="100000"/>
              </a:lnSpc>
              <a:spcBef>
                <a:spcPts val="240"/>
              </a:spcBef>
              <a:spcAft>
                <a:spcPts val="0"/>
              </a:spcAft>
              <a:buClr>
                <a:schemeClr val="dk1"/>
              </a:buClr>
              <a:buSzPts val="1200"/>
              <a:buFont typeface="Arial"/>
              <a:buNone/>
            </a:pPr>
            <a:r>
              <a:t/>
            </a:r>
            <a:endParaRPr b="1" sz="1100">
              <a:solidFill>
                <a:schemeClr val="dk1"/>
              </a:solidFill>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chemeClr val="dk1"/>
                </a:solidFill>
                <a:highlight>
                  <a:srgbClr val="FFFFFF"/>
                </a:highlight>
                <a:latin typeface="Coming Soon"/>
                <a:ea typeface="Coming Soon"/>
                <a:cs typeface="Coming Soon"/>
                <a:sym typeface="Coming Soon"/>
              </a:rPr>
              <a:t>As we transition into the months of November and December, our students will apply their knowledge of </a:t>
            </a:r>
            <a:r>
              <a:rPr b="1" i="1" lang="en-US" sz="1100">
                <a:solidFill>
                  <a:schemeClr val="dk1"/>
                </a:solidFill>
                <a:highlight>
                  <a:srgbClr val="FFFFFF"/>
                </a:highlight>
                <a:latin typeface="Coming Soon"/>
                <a:ea typeface="Coming Soon"/>
                <a:cs typeface="Coming Soon"/>
                <a:sym typeface="Coming Soon"/>
              </a:rPr>
              <a:t>Safety and Management</a:t>
            </a:r>
            <a:r>
              <a:rPr b="1" lang="en-US" sz="1100">
                <a:solidFill>
                  <a:schemeClr val="dk1"/>
                </a:solidFill>
                <a:highlight>
                  <a:srgbClr val="FFFFFF"/>
                </a:highlight>
                <a:latin typeface="Coming Soon"/>
                <a:ea typeface="Coming Soon"/>
                <a:cs typeface="Coming Soon"/>
                <a:sym typeface="Coming Soon"/>
              </a:rPr>
              <a:t> established during the month of September. The students learned class protocols and expectations that promote safe and active participation in a positive environment.  Students also learned about personal responsibility, safety and proper equipment use. Additionally,  students will apply what they learned about  </a:t>
            </a:r>
            <a:r>
              <a:rPr b="1" i="1" lang="en-US" sz="1100">
                <a:solidFill>
                  <a:schemeClr val="dk1"/>
                </a:solidFill>
                <a:highlight>
                  <a:srgbClr val="FFFFFF"/>
                </a:highlight>
                <a:latin typeface="Coming Soon"/>
                <a:ea typeface="Coming Soon"/>
                <a:cs typeface="Coming Soon"/>
                <a:sym typeface="Coming Soon"/>
              </a:rPr>
              <a:t>Community Building</a:t>
            </a:r>
            <a:r>
              <a:rPr b="1" lang="en-US" sz="1100">
                <a:solidFill>
                  <a:schemeClr val="dk1"/>
                </a:solidFill>
                <a:highlight>
                  <a:srgbClr val="FFFFFF"/>
                </a:highlight>
                <a:latin typeface="Coming Soon"/>
                <a:ea typeface="Coming Soon"/>
                <a:cs typeface="Coming Soon"/>
                <a:sym typeface="Coming Soon"/>
              </a:rPr>
              <a:t>, where we practiced social and emotional awareness, self-management, and responsible decision making. </a:t>
            </a:r>
            <a:endParaRPr b="1" sz="1100">
              <a:solidFill>
                <a:schemeClr val="dk1"/>
              </a:solidFill>
              <a:highlight>
                <a:srgbClr val="FFFFFF"/>
              </a:highlight>
              <a:latin typeface="Coming Soon"/>
              <a:ea typeface="Coming Soon"/>
              <a:cs typeface="Coming Soon"/>
              <a:sym typeface="Coming Soon"/>
            </a:endParaRPr>
          </a:p>
          <a:p>
            <a:pPr indent="0" lvl="0" marL="0" rtl="0" algn="l">
              <a:lnSpc>
                <a:spcPct val="115000"/>
              </a:lnSpc>
              <a:spcBef>
                <a:spcPts val="800"/>
              </a:spcBef>
              <a:spcAft>
                <a:spcPts val="0"/>
              </a:spcAft>
              <a:buClr>
                <a:schemeClr val="dk1"/>
              </a:buClr>
              <a:buSzPts val="1100"/>
              <a:buFont typeface="Arial"/>
              <a:buNone/>
            </a:pPr>
            <a:r>
              <a:rPr b="1" lang="en-US" sz="1100">
                <a:solidFill>
                  <a:schemeClr val="dk1"/>
                </a:solidFill>
                <a:highlight>
                  <a:srgbClr val="FFFFFF"/>
                </a:highlight>
                <a:latin typeface="Coming Soon"/>
                <a:ea typeface="Coming Soon"/>
                <a:cs typeface="Coming Soon"/>
                <a:sym typeface="Coming Soon"/>
              </a:rPr>
              <a:t>During the months of November through December, our students will be introduced to the theme of </a:t>
            </a:r>
            <a:r>
              <a:rPr b="1" i="1" lang="en-US" sz="1100">
                <a:solidFill>
                  <a:schemeClr val="dk1"/>
                </a:solidFill>
                <a:highlight>
                  <a:srgbClr val="FFFFFF"/>
                </a:highlight>
                <a:latin typeface="Coming Soon"/>
                <a:ea typeface="Coming Soon"/>
                <a:cs typeface="Coming Soon"/>
                <a:sym typeface="Coming Soon"/>
              </a:rPr>
              <a:t>Locomotor Skills</a:t>
            </a:r>
            <a:r>
              <a:rPr b="1" lang="en-US" sz="1100">
                <a:solidFill>
                  <a:schemeClr val="dk1"/>
                </a:solidFill>
                <a:highlight>
                  <a:srgbClr val="FFFFFF"/>
                </a:highlight>
                <a:latin typeface="Coming Soon"/>
                <a:ea typeface="Coming Soon"/>
                <a:cs typeface="Coming Soon"/>
                <a:sym typeface="Coming Soon"/>
              </a:rPr>
              <a:t>.  The students will be learning and enhancing locomotor skills through the application of movement concepts related to space and effort.  Basketball drills, soccer drills and the rehearsal of NYCDOE Fitnessgram will allow our students to develop critical skills necessary for sports-related activities.  Participation in these activities will also build on the students’ athletic confidence to participate in physical activities now and in the future. </a:t>
            </a:r>
            <a:endParaRPr b="1" sz="1100">
              <a:solidFill>
                <a:schemeClr val="dk1"/>
              </a:solidFill>
              <a:highlight>
                <a:srgbClr val="FFFFFF"/>
              </a:highlight>
              <a:latin typeface="Coming Soon"/>
              <a:ea typeface="Coming Soon"/>
              <a:cs typeface="Coming Soon"/>
              <a:sym typeface="Coming Soon"/>
            </a:endParaRPr>
          </a:p>
          <a:p>
            <a:pPr indent="-342900" lvl="0" marL="342900" marR="0" rtl="0" algn="ctr">
              <a:lnSpc>
                <a:spcPct val="100000"/>
              </a:lnSpc>
              <a:spcBef>
                <a:spcPts val="800"/>
              </a:spcBef>
              <a:spcAft>
                <a:spcPts val="0"/>
              </a:spcAft>
              <a:buClr>
                <a:schemeClr val="dk1"/>
              </a:buClr>
              <a:buSzPts val="1200"/>
              <a:buFont typeface="Arial"/>
              <a:buNone/>
            </a:pPr>
            <a:r>
              <a:t/>
            </a:r>
            <a:endParaRPr b="1" sz="1100">
              <a:solidFill>
                <a:schemeClr val="dk1"/>
              </a:solidFill>
              <a:latin typeface="Coming Soon"/>
              <a:ea typeface="Coming Soon"/>
              <a:cs typeface="Coming Soon"/>
              <a:sym typeface="Coming Soon"/>
            </a:endParaRPr>
          </a:p>
          <a:p>
            <a:pPr indent="-342900" lvl="0" marL="342900" marR="0" rtl="0" algn="l">
              <a:lnSpc>
                <a:spcPct val="100000"/>
              </a:lnSpc>
              <a:spcBef>
                <a:spcPts val="480"/>
              </a:spcBef>
              <a:spcAft>
                <a:spcPts val="0"/>
              </a:spcAft>
              <a:buClr>
                <a:schemeClr val="dk1"/>
              </a:buClr>
              <a:buSzPts val="2400"/>
              <a:buFont typeface="Arial"/>
              <a:buNone/>
            </a:pPr>
            <a:r>
              <a:t/>
            </a:r>
            <a:endParaRPr b="1" i="0" sz="1100" u="none" cap="none" strike="noStrike">
              <a:solidFill>
                <a:schemeClr val="dk1"/>
              </a:solidFill>
              <a:latin typeface="Coming Soon"/>
              <a:ea typeface="Coming Soon"/>
              <a:cs typeface="Coming Soon"/>
              <a:sym typeface="Coming Soon"/>
            </a:endParaRPr>
          </a:p>
          <a:p>
            <a:pPr indent="0" lvl="0" marL="0" marR="0" rtl="0" algn="l">
              <a:lnSpc>
                <a:spcPct val="115000"/>
              </a:lnSpc>
              <a:spcBef>
                <a:spcPts val="0"/>
              </a:spcBef>
              <a:spcAft>
                <a:spcPts val="0"/>
              </a:spcAft>
              <a:buClr>
                <a:schemeClr val="dk1"/>
              </a:buClr>
              <a:buSzPts val="1100"/>
              <a:buFont typeface="Arial"/>
              <a:buNone/>
            </a:pPr>
            <a:r>
              <a:t/>
            </a:r>
            <a:endParaRPr b="1" i="0" sz="1100" u="none" cap="none" strike="noStrike">
              <a:solidFill>
                <a:schemeClr val="dk1"/>
              </a:solidFill>
              <a:highlight>
                <a:srgbClr val="FFFFFF"/>
              </a:highlight>
              <a:latin typeface="Coming Soon"/>
              <a:ea typeface="Coming Soon"/>
              <a:cs typeface="Coming Soon"/>
              <a:sym typeface="Coming Soon"/>
            </a:endParaRPr>
          </a:p>
          <a:p>
            <a:pPr indent="-342900" lvl="0" marL="342900" marR="0" rtl="0" algn="l">
              <a:lnSpc>
                <a:spcPct val="100000"/>
              </a:lnSpc>
              <a:spcBef>
                <a:spcPts val="800"/>
              </a:spcBef>
              <a:spcAft>
                <a:spcPts val="0"/>
              </a:spcAft>
              <a:buClr>
                <a:schemeClr val="dk1"/>
              </a:buClr>
              <a:buSzPts val="2400"/>
              <a:buFont typeface="Arial"/>
              <a:buNone/>
            </a:pPr>
            <a:r>
              <a:t/>
            </a:r>
            <a:endParaRPr b="1" i="0" sz="1100" u="none" cap="none" strike="noStrike">
              <a:solidFill>
                <a:srgbClr val="00B0F0"/>
              </a:solidFill>
              <a:latin typeface="Coming Soon"/>
              <a:ea typeface="Coming Soon"/>
              <a:cs typeface="Coming Soon"/>
              <a:sym typeface="Coming Soon"/>
            </a:endParaRPr>
          </a:p>
          <a:p>
            <a:pPr indent="0" lvl="0" marL="0" marR="0" rtl="0" algn="l">
              <a:lnSpc>
                <a:spcPct val="100000"/>
              </a:lnSpc>
              <a:spcBef>
                <a:spcPts val="480"/>
              </a:spcBef>
              <a:spcAft>
                <a:spcPts val="0"/>
              </a:spcAft>
              <a:buClr>
                <a:schemeClr val="dk1"/>
              </a:buClr>
              <a:buSzPts val="2400"/>
              <a:buFont typeface="Arial"/>
              <a:buNone/>
            </a:pP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280"/>
              </a:spcBef>
              <a:spcAft>
                <a:spcPts val="0"/>
              </a:spcAft>
              <a:buClr>
                <a:schemeClr val="dk1"/>
              </a:buClr>
              <a:buSzPts val="1400"/>
              <a:buFont typeface="Arial"/>
              <a:buNone/>
            </a:pPr>
            <a:r>
              <a:t/>
            </a:r>
            <a:endParaRPr b="1" i="0" sz="1400" u="sng" cap="none" strike="noStrike">
              <a:solidFill>
                <a:schemeClr val="dk1"/>
              </a:solidFill>
              <a:latin typeface="Overlock"/>
              <a:ea typeface="Overlock"/>
              <a:cs typeface="Overlock"/>
              <a:sym typeface="Overlock"/>
            </a:endParaRPr>
          </a:p>
          <a:p>
            <a:pPr indent="0" lvl="0" marL="0" marR="0" rtl="0" algn="l">
              <a:lnSpc>
                <a:spcPct val="100000"/>
              </a:lnSpc>
              <a:spcBef>
                <a:spcPts val="220"/>
              </a:spcBef>
              <a:spcAft>
                <a:spcPts val="0"/>
              </a:spcAft>
              <a:buClr>
                <a:schemeClr val="dk1"/>
              </a:buClr>
              <a:buSzPts val="1100"/>
              <a:buFont typeface="Arial"/>
              <a:buNone/>
            </a:pPr>
            <a:r>
              <a:t/>
            </a:r>
            <a:endParaRPr b="0" i="0" sz="1100" u="none" cap="none" strike="noStrike">
              <a:solidFill>
                <a:schemeClr val="dk1"/>
              </a:solidFill>
              <a:latin typeface="Overlock"/>
              <a:ea typeface="Overlock"/>
              <a:cs typeface="Overlock"/>
              <a:sym typeface="Overlock"/>
            </a:endParaRPr>
          </a:p>
          <a:p>
            <a:pPr indent="0" lvl="0" marL="0" marR="0" rtl="0" algn="l">
              <a:lnSpc>
                <a:spcPct val="100000"/>
              </a:lnSpc>
              <a:spcBef>
                <a:spcPts val="220"/>
              </a:spcBef>
              <a:spcAft>
                <a:spcPts val="0"/>
              </a:spcAft>
              <a:buClr>
                <a:schemeClr val="dk1"/>
              </a:buClr>
              <a:buSzPts val="1100"/>
              <a:buFont typeface="Arial"/>
              <a:buNone/>
            </a:pPr>
            <a:r>
              <a:t/>
            </a:r>
            <a:endParaRPr b="0" i="0" sz="1100" u="none" cap="none" strike="noStrike">
              <a:solidFill>
                <a:schemeClr val="dk1"/>
              </a:solidFill>
              <a:latin typeface="Overlock"/>
              <a:ea typeface="Overlock"/>
              <a:cs typeface="Overlock"/>
              <a:sym typeface="Overlock"/>
            </a:endParaRPr>
          </a:p>
          <a:p>
            <a:pPr indent="0" lvl="0" marL="0" marR="0" rtl="0" algn="l">
              <a:lnSpc>
                <a:spcPct val="100000"/>
              </a:lnSpc>
              <a:spcBef>
                <a:spcPts val="220"/>
              </a:spcBef>
              <a:spcAft>
                <a:spcPts val="0"/>
              </a:spcAft>
              <a:buClr>
                <a:schemeClr val="dk1"/>
              </a:buClr>
              <a:buSzPts val="1100"/>
              <a:buFont typeface="Arial"/>
              <a:buNone/>
            </a:pPr>
            <a:r>
              <a:t/>
            </a:r>
            <a:endParaRPr b="0" i="0" sz="1100" u="none" cap="none" strike="noStrike">
              <a:solidFill>
                <a:schemeClr val="dk1"/>
              </a:solidFill>
              <a:latin typeface="Overlock"/>
              <a:ea typeface="Overlock"/>
              <a:cs typeface="Overlock"/>
              <a:sym typeface="Overlock"/>
            </a:endParaRPr>
          </a:p>
          <a:p>
            <a:pPr indent="0" lvl="0" marL="0" marR="0" rtl="0" algn="l">
              <a:lnSpc>
                <a:spcPct val="100000"/>
              </a:lnSpc>
              <a:spcBef>
                <a:spcPts val="220"/>
              </a:spcBef>
              <a:spcAft>
                <a:spcPts val="0"/>
              </a:spcAft>
              <a:buClr>
                <a:schemeClr val="dk1"/>
              </a:buClr>
              <a:buSzPts val="1100"/>
              <a:buFont typeface="Arial"/>
              <a:buNone/>
            </a:pPr>
            <a:r>
              <a:t/>
            </a:r>
            <a:endParaRPr b="0" i="0" sz="1100" u="sng" cap="none" strike="noStrike">
              <a:solidFill>
                <a:schemeClr val="dk1"/>
              </a:solidFill>
              <a:latin typeface="Overlock"/>
              <a:ea typeface="Overlock"/>
              <a:cs typeface="Overlock"/>
              <a:sym typeface="Overlock"/>
            </a:endParaRPr>
          </a:p>
          <a:p>
            <a:pPr indent="0" lvl="0" marL="0" marR="0" rtl="0" algn="l">
              <a:lnSpc>
                <a:spcPct val="100000"/>
              </a:lnSpc>
              <a:spcBef>
                <a:spcPts val="220"/>
              </a:spcBef>
              <a:spcAft>
                <a:spcPts val="0"/>
              </a:spcAft>
              <a:buClr>
                <a:schemeClr val="dk1"/>
              </a:buClr>
              <a:buSzPts val="1100"/>
              <a:buFont typeface="Arial"/>
              <a:buNone/>
            </a:pPr>
            <a:r>
              <a:t/>
            </a:r>
            <a:endParaRPr b="0" i="0" sz="1100" u="sng" cap="none" strike="noStrike">
              <a:solidFill>
                <a:schemeClr val="dk1"/>
              </a:solidFill>
              <a:latin typeface="Overlock"/>
              <a:ea typeface="Overlock"/>
              <a:cs typeface="Overlock"/>
              <a:sym typeface="Overlock"/>
            </a:endParaRPr>
          </a:p>
        </p:txBody>
      </p:sp>
      <p:pic>
        <p:nvPicPr>
          <p:cNvPr descr="A picture containing text, clipart&#10;&#10;Description automatically generated" id="93" name="Google Shape;93;p1"/>
          <p:cNvPicPr preferRelativeResize="0"/>
          <p:nvPr/>
        </p:nvPicPr>
        <p:blipFill rotWithShape="1">
          <a:blip r:embed="rId6">
            <a:alphaModFix/>
          </a:blip>
          <a:srcRect b="0" l="0" r="0" t="0"/>
          <a:stretch/>
        </p:blipFill>
        <p:spPr>
          <a:xfrm rot="601245">
            <a:off x="5351868" y="8508827"/>
            <a:ext cx="1894889" cy="1154822"/>
          </a:xfrm>
          <a:prstGeom prst="rect">
            <a:avLst/>
          </a:prstGeom>
          <a:noFill/>
          <a:ln>
            <a:noFill/>
          </a:ln>
        </p:spPr>
      </p:pic>
      <p:pic>
        <p:nvPicPr>
          <p:cNvPr id="94" name="Google Shape;94;p1"/>
          <p:cNvPicPr preferRelativeResize="0"/>
          <p:nvPr/>
        </p:nvPicPr>
        <p:blipFill rotWithShape="1">
          <a:blip r:embed="rId7">
            <a:alphaModFix/>
          </a:blip>
          <a:srcRect b="0" l="0" r="0" t="0"/>
          <a:stretch/>
        </p:blipFill>
        <p:spPr>
          <a:xfrm>
            <a:off x="5447008" y="36575"/>
            <a:ext cx="2164190" cy="1442399"/>
          </a:xfrm>
          <a:prstGeom prst="rect">
            <a:avLst/>
          </a:prstGeom>
          <a:noFill/>
          <a:ln>
            <a:noFill/>
          </a:ln>
        </p:spPr>
      </p:pic>
      <p:sp>
        <p:nvSpPr>
          <p:cNvPr id="95" name="Google Shape;95;p1"/>
          <p:cNvSpPr txBox="1"/>
          <p:nvPr/>
        </p:nvSpPr>
        <p:spPr>
          <a:xfrm>
            <a:off x="174650" y="193150"/>
            <a:ext cx="1920300" cy="111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96" name="Google Shape;96;p1"/>
          <p:cNvPicPr preferRelativeResize="0"/>
          <p:nvPr/>
        </p:nvPicPr>
        <p:blipFill rotWithShape="1">
          <a:blip r:embed="rId8">
            <a:alphaModFix/>
          </a:blip>
          <a:srcRect b="0" l="0" r="0" t="0"/>
          <a:stretch/>
        </p:blipFill>
        <p:spPr>
          <a:xfrm rot="-347763">
            <a:off x="182054" y="192009"/>
            <a:ext cx="1702644" cy="1276982"/>
          </a:xfrm>
          <a:prstGeom prst="rect">
            <a:avLst/>
          </a:prstGeom>
          <a:noFill/>
          <a:ln>
            <a:noFill/>
          </a:ln>
        </p:spPr>
      </p:pic>
      <p:pic>
        <p:nvPicPr>
          <p:cNvPr id="97" name="Google Shape;97;p1">
            <a:hlinkClick r:id="rId9"/>
          </p:cNvPr>
          <p:cNvPicPr preferRelativeResize="0"/>
          <p:nvPr/>
        </p:nvPicPr>
        <p:blipFill rotWithShape="1">
          <a:blip r:embed="rId10">
            <a:alphaModFix/>
          </a:blip>
          <a:srcRect b="0" l="0" r="0" t="0"/>
          <a:stretch/>
        </p:blipFill>
        <p:spPr>
          <a:xfrm>
            <a:off x="1813299" y="7619550"/>
            <a:ext cx="655575" cy="353825"/>
          </a:xfrm>
          <a:prstGeom prst="rect">
            <a:avLst/>
          </a:prstGeom>
          <a:noFill/>
          <a:ln>
            <a:noFill/>
          </a:ln>
        </p:spPr>
      </p:pic>
      <p:sp>
        <p:nvSpPr>
          <p:cNvPr id="98" name="Google Shape;98;p1"/>
          <p:cNvSpPr/>
          <p:nvPr/>
        </p:nvSpPr>
        <p:spPr>
          <a:xfrm>
            <a:off x="327050" y="5904850"/>
            <a:ext cx="655500" cy="260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9" name="Google Shape;99;p1"/>
          <p:cNvSpPr/>
          <p:nvPr/>
        </p:nvSpPr>
        <p:spPr>
          <a:xfrm rot="-10798427">
            <a:off x="3265731" y="5904838"/>
            <a:ext cx="655500" cy="260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A picture containing text&#10;&#10;Description automatically generated" id="104" name="Google Shape;104;p2"/>
          <p:cNvPicPr preferRelativeResize="0"/>
          <p:nvPr/>
        </p:nvPicPr>
        <p:blipFill rotWithShape="1">
          <a:blip r:embed="rId3">
            <a:alphaModFix/>
          </a:blip>
          <a:srcRect b="0" l="0" r="0" t="0"/>
          <a:stretch/>
        </p:blipFill>
        <p:spPr>
          <a:xfrm rot="231547">
            <a:off x="6030134" y="4855174"/>
            <a:ext cx="1287754" cy="803679"/>
          </a:xfrm>
          <a:prstGeom prst="rect">
            <a:avLst/>
          </a:prstGeom>
          <a:noFill/>
          <a:ln>
            <a:noFill/>
          </a:ln>
        </p:spPr>
      </p:pic>
      <p:sp>
        <p:nvSpPr>
          <p:cNvPr id="105" name="Google Shape;105;p2"/>
          <p:cNvSpPr txBox="1"/>
          <p:nvPr>
            <p:ph type="title"/>
          </p:nvPr>
        </p:nvSpPr>
        <p:spPr>
          <a:xfrm>
            <a:off x="388650" y="131375"/>
            <a:ext cx="6995100" cy="103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Arial"/>
              <a:buNone/>
            </a:pPr>
            <a:r>
              <a:rPr b="1" i="1" lang="en-US" sz="2000">
                <a:solidFill>
                  <a:srgbClr val="00B050"/>
                </a:solidFill>
                <a:latin typeface="Overlock"/>
                <a:ea typeface="Overlock"/>
                <a:cs typeface="Overlock"/>
                <a:sym typeface="Overlock"/>
              </a:rPr>
              <a:t>  </a:t>
            </a:r>
            <a:endParaRPr b="1" i="1" sz="2000">
              <a:solidFill>
                <a:srgbClr val="00B050"/>
              </a:solidFill>
              <a:latin typeface="Overlock"/>
              <a:ea typeface="Overlock"/>
              <a:cs typeface="Overlock"/>
              <a:sym typeface="Overlock"/>
            </a:endParaRPr>
          </a:p>
          <a:p>
            <a:pPr indent="0" lvl="0" marL="0" rtl="0" algn="ctr">
              <a:lnSpc>
                <a:spcPct val="100000"/>
              </a:lnSpc>
              <a:spcBef>
                <a:spcPts val="0"/>
              </a:spcBef>
              <a:spcAft>
                <a:spcPts val="0"/>
              </a:spcAft>
              <a:buClr>
                <a:schemeClr val="dk1"/>
              </a:buClr>
              <a:buSzPts val="1400"/>
              <a:buFont typeface="Arial"/>
              <a:buNone/>
            </a:pPr>
            <a:r>
              <a:t/>
            </a:r>
            <a:endParaRPr b="1" i="1" sz="2300" u="sng">
              <a:solidFill>
                <a:srgbClr val="783F04"/>
              </a:solidFill>
              <a:latin typeface="Overlock"/>
              <a:ea typeface="Overlock"/>
              <a:cs typeface="Overlock"/>
              <a:sym typeface="Overlock"/>
            </a:endParaRPr>
          </a:p>
          <a:p>
            <a:pPr indent="0" lvl="0" marL="0" rtl="0" algn="ctr">
              <a:lnSpc>
                <a:spcPct val="100000"/>
              </a:lnSpc>
              <a:spcBef>
                <a:spcPts val="0"/>
              </a:spcBef>
              <a:spcAft>
                <a:spcPts val="0"/>
              </a:spcAft>
              <a:buClr>
                <a:schemeClr val="dk1"/>
              </a:buClr>
              <a:buSzPts val="1400"/>
              <a:buFont typeface="Arial"/>
              <a:buNone/>
            </a:pPr>
            <a:r>
              <a:t/>
            </a:r>
            <a:endParaRPr b="1" i="1" sz="2300" u="sng">
              <a:solidFill>
                <a:srgbClr val="783F04"/>
              </a:solidFill>
              <a:latin typeface="Overlock"/>
              <a:ea typeface="Overlock"/>
              <a:cs typeface="Overlock"/>
              <a:sym typeface="Overlock"/>
            </a:endParaRPr>
          </a:p>
          <a:p>
            <a:pPr indent="0" lvl="0" marL="0" rtl="0" algn="ctr">
              <a:lnSpc>
                <a:spcPct val="100000"/>
              </a:lnSpc>
              <a:spcBef>
                <a:spcPts val="0"/>
              </a:spcBef>
              <a:spcAft>
                <a:spcPts val="0"/>
              </a:spcAft>
              <a:buClr>
                <a:schemeClr val="dk1"/>
              </a:buClr>
              <a:buSzPts val="1400"/>
              <a:buFont typeface="Arial"/>
              <a:buNone/>
            </a:pPr>
            <a:r>
              <a:t/>
            </a:r>
            <a:endParaRPr b="1" i="1" sz="2300" u="sng">
              <a:solidFill>
                <a:srgbClr val="783F04"/>
              </a:solidFill>
              <a:highlight>
                <a:srgbClr val="FFFF00"/>
              </a:highlight>
              <a:latin typeface="Overlock"/>
              <a:ea typeface="Overlock"/>
              <a:cs typeface="Overlock"/>
              <a:sym typeface="Overlock"/>
            </a:endParaRPr>
          </a:p>
          <a:p>
            <a:pPr indent="0" lvl="0" marL="0" rtl="0" algn="ctr">
              <a:lnSpc>
                <a:spcPct val="100000"/>
              </a:lnSpc>
              <a:spcBef>
                <a:spcPts val="0"/>
              </a:spcBef>
              <a:spcAft>
                <a:spcPts val="0"/>
              </a:spcAft>
              <a:buClr>
                <a:schemeClr val="dk1"/>
              </a:buClr>
              <a:buSzPts val="1400"/>
              <a:buFont typeface="Arial"/>
              <a:buNone/>
            </a:pPr>
            <a:r>
              <a:rPr b="1" i="1" lang="en-US" sz="2300" u="sng">
                <a:solidFill>
                  <a:srgbClr val="783F04"/>
                </a:solidFill>
                <a:latin typeface="Overlock"/>
                <a:ea typeface="Overlock"/>
                <a:cs typeface="Overlock"/>
                <a:sym typeface="Overlock"/>
              </a:rPr>
              <a:t>Cluster Connections</a:t>
            </a:r>
            <a:endParaRPr b="1" i="1" sz="2300" u="sng">
              <a:solidFill>
                <a:srgbClr val="783F04"/>
              </a:solidFill>
            </a:endParaRPr>
          </a:p>
          <a:p>
            <a:pPr indent="0" lvl="0" marL="0" rtl="0" algn="ctr">
              <a:lnSpc>
                <a:spcPct val="100000"/>
              </a:lnSpc>
              <a:spcBef>
                <a:spcPts val="0"/>
              </a:spcBef>
              <a:spcAft>
                <a:spcPts val="0"/>
              </a:spcAft>
              <a:buClr>
                <a:schemeClr val="dk1"/>
              </a:buClr>
              <a:buSzPts val="1400"/>
              <a:buFont typeface="Arial"/>
              <a:buNone/>
            </a:pPr>
            <a:r>
              <a:rPr b="1" lang="en-US" sz="2300">
                <a:solidFill>
                  <a:srgbClr val="783F04"/>
                </a:solidFill>
                <a:latin typeface="Overlock"/>
                <a:ea typeface="Overlock"/>
                <a:cs typeface="Overlock"/>
                <a:sym typeface="Overlock"/>
              </a:rPr>
              <a:t>   November-December 2024</a:t>
            </a:r>
            <a:endParaRPr b="1" sz="2300">
              <a:solidFill>
                <a:srgbClr val="783F04"/>
              </a:solidFill>
              <a:latin typeface="Overlock"/>
              <a:ea typeface="Overlock"/>
              <a:cs typeface="Overlock"/>
              <a:sym typeface="Overlock"/>
            </a:endParaRPr>
          </a:p>
          <a:p>
            <a:pPr indent="0" lvl="0" marL="0" rtl="0" algn="l">
              <a:spcBef>
                <a:spcPts val="0"/>
              </a:spcBef>
              <a:spcAft>
                <a:spcPts val="0"/>
              </a:spcAft>
              <a:buClr>
                <a:schemeClr val="dk1"/>
              </a:buClr>
              <a:buSzPts val="1400"/>
              <a:buFont typeface="Arial"/>
              <a:buNone/>
            </a:pPr>
            <a:r>
              <a:rPr b="1" lang="en-US" sz="1800" u="sng">
                <a:latin typeface="Overlock"/>
                <a:ea typeface="Overlock"/>
                <a:cs typeface="Overlock"/>
                <a:sym typeface="Overlock"/>
              </a:rPr>
              <a:t>Ms. Gill ~ Science Teacher </a:t>
            </a:r>
            <a:endParaRPr b="1" sz="1800" u="sng">
              <a:latin typeface="Overlock"/>
              <a:ea typeface="Overlock"/>
              <a:cs typeface="Overlock"/>
              <a:sym typeface="Overlock"/>
            </a:endParaRPr>
          </a:p>
          <a:p>
            <a:pPr indent="0" lvl="0" marL="0" rtl="0" algn="ctr">
              <a:spcBef>
                <a:spcPts val="100"/>
              </a:spcBef>
              <a:spcAft>
                <a:spcPts val="0"/>
              </a:spcAft>
              <a:buClr>
                <a:schemeClr val="dk1"/>
              </a:buClr>
              <a:buSzPts val="1400"/>
              <a:buFont typeface="Arial"/>
              <a:buNone/>
            </a:pPr>
            <a:r>
              <a:rPr b="1" i="1" lang="en-US" sz="1200">
                <a:latin typeface="Coming Soon"/>
                <a:ea typeface="Coming Soon"/>
                <a:cs typeface="Coming Soon"/>
                <a:sym typeface="Coming Soon"/>
              </a:rPr>
              <a:t>Science is about the miracle of the mundane - - </a:t>
            </a:r>
            <a:endParaRPr b="1" i="1" sz="1200">
              <a:latin typeface="Coming Soon"/>
              <a:ea typeface="Coming Soon"/>
              <a:cs typeface="Coming Soon"/>
              <a:sym typeface="Coming Soon"/>
            </a:endParaRPr>
          </a:p>
          <a:p>
            <a:pPr indent="0" lvl="0" marL="0" rtl="0" algn="ctr">
              <a:spcBef>
                <a:spcPts val="100"/>
              </a:spcBef>
              <a:spcAft>
                <a:spcPts val="0"/>
              </a:spcAft>
              <a:buClr>
                <a:schemeClr val="dk1"/>
              </a:buClr>
              <a:buSzPts val="1400"/>
              <a:buFont typeface="Arial"/>
              <a:buNone/>
            </a:pPr>
            <a:r>
              <a:rPr b="1" i="1" lang="en-US" sz="1200">
                <a:latin typeface="Coming Soon"/>
                <a:ea typeface="Coming Soon"/>
                <a:cs typeface="Coming Soon"/>
                <a:sym typeface="Coming Soon"/>
              </a:rPr>
              <a:t>and children can appreciate this best. </a:t>
            </a:r>
            <a:endParaRPr b="1" i="1" sz="1200">
              <a:latin typeface="Coming Soon"/>
              <a:ea typeface="Coming Soon"/>
              <a:cs typeface="Coming Soon"/>
              <a:sym typeface="Coming Soon"/>
            </a:endParaRPr>
          </a:p>
          <a:p>
            <a:pPr indent="0" lvl="0" marL="0" rtl="0" algn="ctr">
              <a:spcBef>
                <a:spcPts val="100"/>
              </a:spcBef>
              <a:spcAft>
                <a:spcPts val="0"/>
              </a:spcAft>
              <a:buClr>
                <a:schemeClr val="dk1"/>
              </a:buClr>
              <a:buSzPts val="1400"/>
              <a:buFont typeface="Arial"/>
              <a:buNone/>
            </a:pPr>
            <a:r>
              <a:rPr b="1" i="1" lang="en-US" sz="1200">
                <a:latin typeface="Coming Soon"/>
                <a:ea typeface="Coming Soon"/>
                <a:cs typeface="Coming Soon"/>
                <a:sym typeface="Coming Soon"/>
              </a:rPr>
              <a:t>Every child i</a:t>
            </a:r>
            <a:r>
              <a:rPr b="1" lang="en-US" sz="1200">
                <a:latin typeface="Coming Soon"/>
                <a:ea typeface="Coming Soon"/>
                <a:cs typeface="Coming Soon"/>
                <a:sym typeface="Coming Soon"/>
              </a:rPr>
              <a:t>s a SCIENTIST!</a:t>
            </a:r>
            <a:endParaRPr b="1" sz="1200">
              <a:latin typeface="Coming Soon"/>
              <a:ea typeface="Coming Soon"/>
              <a:cs typeface="Coming Soon"/>
              <a:sym typeface="Coming Soon"/>
            </a:endParaRPr>
          </a:p>
          <a:p>
            <a:pPr indent="0" lvl="0" marL="0" rtl="0" algn="ctr">
              <a:spcBef>
                <a:spcPts val="100"/>
              </a:spcBef>
              <a:spcAft>
                <a:spcPts val="0"/>
              </a:spcAft>
              <a:buClr>
                <a:schemeClr val="dk1"/>
              </a:buClr>
              <a:buSzPts val="1400"/>
              <a:buFont typeface="Arial"/>
              <a:buNone/>
            </a:pPr>
            <a:r>
              <a:t/>
            </a:r>
            <a:endParaRPr b="1" sz="1200">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lang="en-US" sz="1150">
                <a:solidFill>
                  <a:srgbClr val="242424"/>
                </a:solidFill>
                <a:highlight>
                  <a:schemeClr val="lt1"/>
                </a:highlight>
                <a:latin typeface="Roboto"/>
                <a:ea typeface="Roboto"/>
                <a:cs typeface="Roboto"/>
                <a:sym typeface="Roboto"/>
              </a:rPr>
              <a:t>     </a:t>
            </a:r>
            <a:r>
              <a:rPr b="1" lang="en-US" sz="1100" u="sng">
                <a:latin typeface="Coming Soon"/>
                <a:ea typeface="Coming Soon"/>
                <a:cs typeface="Coming Soon"/>
                <a:sym typeface="Coming Soon"/>
              </a:rPr>
              <a:t>For the months of November and December students will be covering the following units.</a:t>
            </a:r>
            <a:endParaRPr b="1" sz="1100" u="sng">
              <a:latin typeface="Coming Soon"/>
              <a:ea typeface="Coming Soon"/>
              <a:cs typeface="Coming Soon"/>
              <a:sym typeface="Coming Soon"/>
            </a:endParaRPr>
          </a:p>
          <a:p>
            <a:pPr indent="0" lvl="0" marL="0" rtl="0" algn="l">
              <a:lnSpc>
                <a:spcPct val="115000"/>
              </a:lnSpc>
              <a:spcBef>
                <a:spcPts val="1200"/>
              </a:spcBef>
              <a:spcAft>
                <a:spcPts val="1200"/>
              </a:spcAft>
              <a:buClr>
                <a:schemeClr val="dk1"/>
              </a:buClr>
              <a:buSzPts val="1100"/>
              <a:buFont typeface="Arial"/>
              <a:buNone/>
            </a:pPr>
            <a:r>
              <a:rPr b="1" lang="en-US" sz="1100" u="sng">
                <a:latin typeface="Coming Soon"/>
                <a:ea typeface="Coming Soon"/>
                <a:cs typeface="Coming Soon"/>
                <a:sym typeface="Coming Soon"/>
              </a:rPr>
              <a:t>Grades Units</a:t>
            </a:r>
            <a:endParaRPr b="1" sz="2300">
              <a:solidFill>
                <a:srgbClr val="783F04"/>
              </a:solidFill>
              <a:latin typeface="Overlock"/>
              <a:ea typeface="Overlock"/>
              <a:cs typeface="Overlock"/>
              <a:sym typeface="Overlock"/>
            </a:endParaRPr>
          </a:p>
        </p:txBody>
      </p:sp>
      <p:pic>
        <p:nvPicPr>
          <p:cNvPr descr="A picture containing icon" id="106" name="Google Shape;106;p2"/>
          <p:cNvPicPr preferRelativeResize="0"/>
          <p:nvPr/>
        </p:nvPicPr>
        <p:blipFill rotWithShape="1">
          <a:blip r:embed="rId4">
            <a:alphaModFix/>
          </a:blip>
          <a:srcRect b="0" l="0" r="0" t="0"/>
          <a:stretch/>
        </p:blipFill>
        <p:spPr>
          <a:xfrm rot="-558666">
            <a:off x="188792" y="196050"/>
            <a:ext cx="876368" cy="942376"/>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2800551" y="9005149"/>
            <a:ext cx="1901970" cy="990750"/>
          </a:xfrm>
          <a:prstGeom prst="rect">
            <a:avLst/>
          </a:prstGeom>
          <a:noFill/>
          <a:ln>
            <a:noFill/>
          </a:ln>
        </p:spPr>
      </p:pic>
      <p:pic>
        <p:nvPicPr>
          <p:cNvPr id="108" name="Google Shape;108;p2"/>
          <p:cNvPicPr preferRelativeResize="0"/>
          <p:nvPr/>
        </p:nvPicPr>
        <p:blipFill rotWithShape="1">
          <a:blip r:embed="rId6">
            <a:alphaModFix/>
          </a:blip>
          <a:srcRect b="0" l="0" r="0" t="0"/>
          <a:stretch/>
        </p:blipFill>
        <p:spPr>
          <a:xfrm rot="247802">
            <a:off x="6095925" y="291525"/>
            <a:ext cx="1182686" cy="1269577"/>
          </a:xfrm>
          <a:prstGeom prst="rect">
            <a:avLst/>
          </a:prstGeom>
          <a:noFill/>
          <a:ln>
            <a:noFill/>
          </a:ln>
        </p:spPr>
      </p:pic>
      <p:sp>
        <p:nvSpPr>
          <p:cNvPr id="109" name="Google Shape;109;p2"/>
          <p:cNvSpPr txBox="1"/>
          <p:nvPr>
            <p:ph idx="2" type="body"/>
          </p:nvPr>
        </p:nvSpPr>
        <p:spPr>
          <a:xfrm>
            <a:off x="388650" y="2148850"/>
            <a:ext cx="3259500" cy="3745200"/>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K Living Things</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1st Life Science</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Nature’s Design 1-LS1-1</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Animal Families 1-LS1-2</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Family Traits 1-LS3-1</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2nd Life Science</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Needs of a Plant 2-LS2-1</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How Animals Help Plants 2-LS2-2</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3rd Life Science</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Surviving in Different Habitats 3-LS4-3</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Environmental Changes 3-LS4-4</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t/>
            </a:r>
            <a:endParaRPr b="1" sz="1100" u="sng">
              <a:latin typeface="Coming Soon"/>
              <a:ea typeface="Coming Soon"/>
              <a:cs typeface="Coming Soon"/>
              <a:sym typeface="Coming Soon"/>
            </a:endParaRPr>
          </a:p>
          <a:p>
            <a:pPr indent="0" lvl="0" marL="0" rtl="0" algn="ctr">
              <a:lnSpc>
                <a:spcPct val="100000"/>
              </a:lnSpc>
              <a:spcBef>
                <a:spcPts val="1200"/>
              </a:spcBef>
              <a:spcAft>
                <a:spcPts val="0"/>
              </a:spcAft>
              <a:buClr>
                <a:schemeClr val="dk1"/>
              </a:buClr>
              <a:buSzPts val="1400"/>
              <a:buFont typeface="Arial"/>
              <a:buNone/>
            </a:pPr>
            <a:r>
              <a:t/>
            </a:r>
            <a:endParaRPr b="1" sz="1100" u="sng">
              <a:latin typeface="Coming Soon"/>
              <a:ea typeface="Coming Soon"/>
              <a:cs typeface="Coming Soon"/>
              <a:sym typeface="Coming Soon"/>
            </a:endParaRPr>
          </a:p>
          <a:p>
            <a:pPr indent="0" lvl="0" marL="0" rtl="0" algn="ctr">
              <a:lnSpc>
                <a:spcPct val="100000"/>
              </a:lnSpc>
              <a:spcBef>
                <a:spcPts val="0"/>
              </a:spcBef>
              <a:spcAft>
                <a:spcPts val="0"/>
              </a:spcAft>
              <a:buClr>
                <a:schemeClr val="dk1"/>
              </a:buClr>
              <a:buSzPts val="1400"/>
              <a:buFont typeface="Arial"/>
              <a:buNone/>
            </a:pPr>
            <a:r>
              <a:t/>
            </a:r>
            <a:endParaRPr b="1" sz="1100">
              <a:solidFill>
                <a:srgbClr val="424242"/>
              </a:solidFill>
              <a:latin typeface="Coming Soon"/>
              <a:ea typeface="Coming Soon"/>
              <a:cs typeface="Coming Soon"/>
              <a:sym typeface="Coming Soon"/>
            </a:endParaRPr>
          </a:p>
          <a:p>
            <a:pPr indent="0" lvl="0" marL="0" rtl="0" algn="l">
              <a:lnSpc>
                <a:spcPct val="100000"/>
              </a:lnSpc>
              <a:spcBef>
                <a:spcPts val="220"/>
              </a:spcBef>
              <a:spcAft>
                <a:spcPts val="0"/>
              </a:spcAft>
              <a:buClr>
                <a:schemeClr val="dk1"/>
              </a:buClr>
              <a:buSzPts val="1100"/>
              <a:buNone/>
            </a:pPr>
            <a:r>
              <a:t/>
            </a:r>
            <a:endParaRPr b="1" i="1" sz="1100">
              <a:latin typeface="Coming Soon"/>
              <a:ea typeface="Coming Soon"/>
              <a:cs typeface="Coming Soon"/>
              <a:sym typeface="Coming Soon"/>
            </a:endParaRPr>
          </a:p>
        </p:txBody>
      </p:sp>
      <p:sp>
        <p:nvSpPr>
          <p:cNvPr id="110" name="Google Shape;110;p2"/>
          <p:cNvSpPr txBox="1"/>
          <p:nvPr/>
        </p:nvSpPr>
        <p:spPr>
          <a:xfrm>
            <a:off x="388650" y="5800050"/>
            <a:ext cx="6995100" cy="4195800"/>
          </a:xfrm>
          <a:prstGeom prst="rect">
            <a:avLst/>
          </a:prstGeom>
          <a:noFill/>
          <a:ln cap="flat" cmpd="sng" w="9525">
            <a:solidFill>
              <a:srgbClr val="00B0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en-US" sz="1800" u="sng" cap="none" strike="noStrike">
                <a:solidFill>
                  <a:schemeClr val="dk1"/>
                </a:solidFill>
                <a:latin typeface="Overlock"/>
                <a:ea typeface="Overlock"/>
                <a:cs typeface="Overlock"/>
                <a:sym typeface="Overlock"/>
              </a:rPr>
              <a:t>Ms. Lyons-Mayers~ Writing Teacher </a:t>
            </a:r>
            <a:endParaRPr b="1" i="0" sz="1800" u="sng" cap="none" strike="noStrike">
              <a:solidFill>
                <a:schemeClr val="dk1"/>
              </a:solidFill>
              <a:latin typeface="Overlock"/>
              <a:ea typeface="Overlock"/>
              <a:cs typeface="Overlock"/>
              <a:sym typeface="Overlock"/>
            </a:endParaRPr>
          </a:p>
          <a:p>
            <a:pPr indent="0" lvl="0" marL="0" rtl="0" algn="l">
              <a:lnSpc>
                <a:spcPct val="115000"/>
              </a:lnSpc>
              <a:spcBef>
                <a:spcPts val="0"/>
              </a:spcBef>
              <a:spcAft>
                <a:spcPts val="0"/>
              </a:spcAft>
              <a:buClr>
                <a:schemeClr val="dk1"/>
              </a:buClr>
              <a:buSzPts val="1100"/>
              <a:buFont typeface="Arial"/>
              <a:buNone/>
            </a:pPr>
            <a:r>
              <a:rPr b="1" lang="en-US" sz="1550">
                <a:solidFill>
                  <a:srgbClr val="242424"/>
                </a:solidFill>
                <a:highlight>
                  <a:srgbClr val="FFFFFF"/>
                </a:highlight>
                <a:latin typeface="Coming Soon"/>
                <a:ea typeface="Coming Soon"/>
                <a:cs typeface="Coming Soon"/>
                <a:sym typeface="Coming Soon"/>
              </a:rPr>
              <a:t>I believe that a child going without an education is a crime.</a:t>
            </a:r>
            <a:endParaRPr b="1" sz="15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550">
                <a:solidFill>
                  <a:srgbClr val="242424"/>
                </a:solidFill>
                <a:highlight>
                  <a:srgbClr val="FFFFFF"/>
                </a:highlight>
                <a:latin typeface="Coming Soon"/>
                <a:ea typeface="Coming Soon"/>
                <a:cs typeface="Coming Soon"/>
                <a:sym typeface="Coming Soon"/>
              </a:rPr>
              <a:t>                       - Kamala Harris</a:t>
            </a:r>
            <a:endParaRPr b="1" sz="15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424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1150">
                <a:solidFill>
                  <a:srgbClr val="242424"/>
                </a:solidFill>
                <a:highlight>
                  <a:srgbClr val="FFFFFF"/>
                </a:highlight>
                <a:latin typeface="Coming Soon"/>
                <a:ea typeface="Coming Soon"/>
                <a:cs typeface="Coming Soon"/>
                <a:sym typeface="Coming Soon"/>
              </a:rPr>
              <a:t>Greetings, every scholar is entitled to a free and appropriate education.  Therefore, let's foster our commitment to scholarship by building writing skills in our most valuable assets: our children .  Writing skills can improve by having scholars write on various topics at home, reviewing the skills taught in class or having scholars keep a journal of  life events.  Please review with your scholar(s) writing standards on a daily basis.</a:t>
            </a:r>
            <a:endParaRPr b="1" sz="11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650">
                <a:solidFill>
                  <a:srgbClr val="242424"/>
                </a:solidFill>
                <a:highlight>
                  <a:srgbClr val="FFFFFF"/>
                </a:highlight>
                <a:latin typeface="Coming Soon"/>
                <a:ea typeface="Coming Soon"/>
                <a:cs typeface="Coming Soon"/>
                <a:sym typeface="Coming Soon"/>
              </a:rPr>
              <a:t>November - December 2024</a:t>
            </a:r>
            <a:endParaRPr b="1" sz="16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50">
                <a:solidFill>
                  <a:srgbClr val="242424"/>
                </a:solidFill>
                <a:highlight>
                  <a:srgbClr val="FFFFFF"/>
                </a:highlight>
                <a:latin typeface="Coming Soon"/>
                <a:ea typeface="Coming Soon"/>
                <a:cs typeface="Coming Soon"/>
                <a:sym typeface="Coming Soon"/>
              </a:rPr>
              <a:t>5th Grade:  Scholars will use informational writing and research skills to inform their audiences about a historical event.  As a result from being inspired by historical events scholars will write narratives about achieving their future goals.</a:t>
            </a:r>
            <a:endParaRPr b="1" sz="115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424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424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424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50">
              <a:solidFill>
                <a:srgbClr val="242424"/>
              </a:solidFill>
              <a:highlight>
                <a:srgbClr val="FFFFFF"/>
              </a:highlight>
              <a:latin typeface="Roboto"/>
              <a:ea typeface="Roboto"/>
              <a:cs typeface="Roboto"/>
              <a:sym typeface="Roboto"/>
            </a:endParaRPr>
          </a:p>
          <a:p>
            <a:pPr indent="0" lvl="0" marL="0" marR="0" rtl="0" algn="ctr">
              <a:lnSpc>
                <a:spcPct val="100000"/>
              </a:lnSpc>
              <a:spcBef>
                <a:spcPts val="0"/>
              </a:spcBef>
              <a:spcAft>
                <a:spcPts val="0"/>
              </a:spcAft>
              <a:buClr>
                <a:schemeClr val="dk1"/>
              </a:buClr>
              <a:buSzPts val="1400"/>
              <a:buFont typeface="Arial"/>
              <a:buNone/>
            </a:pPr>
            <a:r>
              <a:t/>
            </a:r>
            <a:endParaRPr sz="1100">
              <a:solidFill>
                <a:schemeClr val="dk1"/>
              </a:solidFill>
              <a:latin typeface="Coming Soon"/>
              <a:ea typeface="Coming Soon"/>
              <a:cs typeface="Coming Soon"/>
              <a:sym typeface="Coming Soon"/>
            </a:endParaRPr>
          </a:p>
        </p:txBody>
      </p:sp>
      <p:pic>
        <p:nvPicPr>
          <p:cNvPr descr="Notepad with text and pencil | Free SVG" id="111" name="Google Shape;111;p2"/>
          <p:cNvPicPr preferRelativeResize="0"/>
          <p:nvPr/>
        </p:nvPicPr>
        <p:blipFill rotWithShape="1">
          <a:blip r:embed="rId7">
            <a:alphaModFix/>
          </a:blip>
          <a:srcRect b="0" l="0" r="0" t="0"/>
          <a:stretch/>
        </p:blipFill>
        <p:spPr>
          <a:xfrm>
            <a:off x="6347075" y="6010250"/>
            <a:ext cx="783049" cy="783049"/>
          </a:xfrm>
          <a:prstGeom prst="rect">
            <a:avLst/>
          </a:prstGeom>
          <a:noFill/>
          <a:ln>
            <a:noFill/>
          </a:ln>
        </p:spPr>
      </p:pic>
      <p:pic>
        <p:nvPicPr>
          <p:cNvPr descr="Pencil and Sharpener | Free SVG" id="112" name="Google Shape;112;p2"/>
          <p:cNvPicPr preferRelativeResize="0"/>
          <p:nvPr/>
        </p:nvPicPr>
        <p:blipFill rotWithShape="1">
          <a:blip r:embed="rId8">
            <a:alphaModFix/>
          </a:blip>
          <a:srcRect b="0" l="0" r="0" t="0"/>
          <a:stretch/>
        </p:blipFill>
        <p:spPr>
          <a:xfrm>
            <a:off x="11422000" y="5227200"/>
            <a:ext cx="783049" cy="783050"/>
          </a:xfrm>
          <a:prstGeom prst="rect">
            <a:avLst/>
          </a:prstGeom>
          <a:noFill/>
          <a:ln>
            <a:noFill/>
          </a:ln>
        </p:spPr>
      </p:pic>
      <p:sp>
        <p:nvSpPr>
          <p:cNvPr id="113" name="Google Shape;113;p2"/>
          <p:cNvSpPr txBox="1"/>
          <p:nvPr>
            <p:ph idx="2" type="body"/>
          </p:nvPr>
        </p:nvSpPr>
        <p:spPr>
          <a:xfrm>
            <a:off x="3777600" y="2148850"/>
            <a:ext cx="3606000" cy="3745200"/>
          </a:xfrm>
          <a:prstGeom prst="rect">
            <a:avLst/>
          </a:prstGeom>
          <a:noFill/>
          <a:ln cap="flat" cmpd="sng" w="9525">
            <a:solidFill>
              <a:srgbClr val="00B0F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4th Life Science</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Plant &amp; Animal Structures 4-LS1-1</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Animal Senses &amp; Behavior 4-LS1-2</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5th Earth Science</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Brightness of Stars 5-ESS1-1</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Earth &amp; Space Patterns 5-ESS1-2</a:t>
            </a:r>
            <a:endParaRPr b="1" sz="1100" u="sng">
              <a:latin typeface="Coming Soon"/>
              <a:ea typeface="Coming Soon"/>
              <a:cs typeface="Coming Soon"/>
              <a:sym typeface="Coming Soon"/>
            </a:endParaRPr>
          </a:p>
          <a:p>
            <a:pPr indent="0" lvl="0" marL="0" rtl="0" algn="l">
              <a:lnSpc>
                <a:spcPct val="115000"/>
              </a:lnSpc>
              <a:spcBef>
                <a:spcPts val="1200"/>
              </a:spcBef>
              <a:spcAft>
                <a:spcPts val="0"/>
              </a:spcAft>
              <a:buClr>
                <a:schemeClr val="dk1"/>
              </a:buClr>
              <a:buSzPts val="1100"/>
              <a:buFont typeface="Arial"/>
              <a:buNone/>
            </a:pPr>
            <a:r>
              <a:rPr b="1" lang="en-US" sz="1100" u="sng">
                <a:latin typeface="Coming Soon"/>
                <a:ea typeface="Coming Soon"/>
                <a:cs typeface="Coming Soon"/>
                <a:sym typeface="Coming Soon"/>
              </a:rPr>
              <a:t>• Earth’s Spheres 5-ESS2-1</a:t>
            </a:r>
            <a:endParaRPr b="1" sz="1100" u="sng">
              <a:latin typeface="Coming Soon"/>
              <a:ea typeface="Coming Soon"/>
              <a:cs typeface="Coming Soon"/>
              <a:sym typeface="Coming Soon"/>
            </a:endParaRPr>
          </a:p>
          <a:p>
            <a:pPr indent="0" lvl="0" marL="0" rtl="0" algn="ctr">
              <a:lnSpc>
                <a:spcPct val="100000"/>
              </a:lnSpc>
              <a:spcBef>
                <a:spcPts val="1200"/>
              </a:spcBef>
              <a:spcAft>
                <a:spcPts val="0"/>
              </a:spcAft>
              <a:buClr>
                <a:schemeClr val="dk1"/>
              </a:buClr>
              <a:buSzPts val="1400"/>
              <a:buFont typeface="Arial"/>
              <a:buNone/>
            </a:pPr>
            <a:r>
              <a:t/>
            </a:r>
            <a:endParaRPr b="1" sz="1100" u="sng">
              <a:latin typeface="Coming Soon"/>
              <a:ea typeface="Coming Soon"/>
              <a:cs typeface="Coming Soon"/>
              <a:sym typeface="Coming Soon"/>
            </a:endParaRPr>
          </a:p>
          <a:p>
            <a:pPr indent="0" lvl="0" marL="0" rtl="0" algn="ctr">
              <a:lnSpc>
                <a:spcPct val="100000"/>
              </a:lnSpc>
              <a:spcBef>
                <a:spcPts val="0"/>
              </a:spcBef>
              <a:spcAft>
                <a:spcPts val="0"/>
              </a:spcAft>
              <a:buClr>
                <a:schemeClr val="dk1"/>
              </a:buClr>
              <a:buSzPts val="1400"/>
              <a:buFont typeface="Arial"/>
              <a:buNone/>
            </a:pPr>
            <a:r>
              <a:t/>
            </a:r>
            <a:endParaRPr b="1" sz="1100">
              <a:solidFill>
                <a:srgbClr val="424242"/>
              </a:solidFill>
              <a:latin typeface="Coming Soon"/>
              <a:ea typeface="Coming Soon"/>
              <a:cs typeface="Coming Soon"/>
              <a:sym typeface="Coming Soon"/>
            </a:endParaRPr>
          </a:p>
          <a:p>
            <a:pPr indent="0" lvl="0" marL="0" rtl="0" algn="l">
              <a:lnSpc>
                <a:spcPct val="100000"/>
              </a:lnSpc>
              <a:spcBef>
                <a:spcPts val="220"/>
              </a:spcBef>
              <a:spcAft>
                <a:spcPts val="0"/>
              </a:spcAft>
              <a:buClr>
                <a:schemeClr val="dk1"/>
              </a:buClr>
              <a:buSzPts val="1100"/>
              <a:buNone/>
            </a:pPr>
            <a:r>
              <a:t/>
            </a:r>
            <a:endParaRPr b="1" i="1" sz="1100">
              <a:latin typeface="Coming Soon"/>
              <a:ea typeface="Coming Soon"/>
              <a:cs typeface="Coming Soon"/>
              <a:sym typeface="Coming Soo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0d774dea2c_0_1"/>
          <p:cNvSpPr txBox="1"/>
          <p:nvPr>
            <p:ph type="title"/>
          </p:nvPr>
        </p:nvSpPr>
        <p:spPr>
          <a:xfrm>
            <a:off x="388650" y="131375"/>
            <a:ext cx="6995100" cy="1569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400"/>
              <a:buFont typeface="Arial"/>
              <a:buNone/>
            </a:pPr>
            <a:r>
              <a:rPr b="1" i="1" lang="en-US" sz="2000">
                <a:solidFill>
                  <a:srgbClr val="00B050"/>
                </a:solidFill>
                <a:latin typeface="Overlock"/>
                <a:ea typeface="Overlock"/>
                <a:cs typeface="Overlock"/>
                <a:sym typeface="Overlock"/>
              </a:rPr>
              <a:t> </a:t>
            </a:r>
            <a:r>
              <a:rPr b="1" i="1" lang="en-US" sz="2300" u="sng">
                <a:solidFill>
                  <a:srgbClr val="783F04"/>
                </a:solidFill>
                <a:latin typeface="Overlock"/>
                <a:ea typeface="Overlock"/>
                <a:cs typeface="Overlock"/>
                <a:sym typeface="Overlock"/>
              </a:rPr>
              <a:t>Cluster Connections</a:t>
            </a:r>
            <a:endParaRPr b="1" i="1" sz="2300" u="sng">
              <a:solidFill>
                <a:srgbClr val="783F04"/>
              </a:solidFill>
            </a:endParaRPr>
          </a:p>
          <a:p>
            <a:pPr indent="0" lvl="0" marL="0" rtl="0" algn="ctr">
              <a:lnSpc>
                <a:spcPct val="100000"/>
              </a:lnSpc>
              <a:spcBef>
                <a:spcPts val="0"/>
              </a:spcBef>
              <a:spcAft>
                <a:spcPts val="0"/>
              </a:spcAft>
              <a:buClr>
                <a:schemeClr val="dk1"/>
              </a:buClr>
              <a:buSzPts val="1400"/>
              <a:buFont typeface="Arial"/>
              <a:buNone/>
            </a:pPr>
            <a:r>
              <a:rPr b="1" lang="en-US" sz="2300">
                <a:solidFill>
                  <a:srgbClr val="783F04"/>
                </a:solidFill>
                <a:latin typeface="Overlock"/>
                <a:ea typeface="Overlock"/>
                <a:cs typeface="Overlock"/>
                <a:sym typeface="Overlock"/>
              </a:rPr>
              <a:t>   November-December 2024</a:t>
            </a:r>
            <a:endParaRPr b="1" sz="2300">
              <a:solidFill>
                <a:srgbClr val="783F04"/>
              </a:solidFill>
              <a:latin typeface="Overlock"/>
              <a:ea typeface="Overlock"/>
              <a:cs typeface="Overlock"/>
              <a:sym typeface="Overlock"/>
            </a:endParaRPr>
          </a:p>
          <a:p>
            <a:pPr indent="0" lvl="0" marL="0" rtl="0" algn="l">
              <a:lnSpc>
                <a:spcPct val="115000"/>
              </a:lnSpc>
              <a:spcBef>
                <a:spcPts val="1200"/>
              </a:spcBef>
              <a:spcAft>
                <a:spcPts val="1200"/>
              </a:spcAft>
              <a:buClr>
                <a:schemeClr val="dk1"/>
              </a:buClr>
              <a:buSzPts val="1100"/>
              <a:buFont typeface="Arial"/>
              <a:buNone/>
            </a:pPr>
            <a:r>
              <a:t/>
            </a:r>
            <a:endParaRPr b="1" sz="2300">
              <a:solidFill>
                <a:srgbClr val="783F04"/>
              </a:solidFill>
              <a:latin typeface="Overlock"/>
              <a:ea typeface="Overlock"/>
              <a:cs typeface="Overlock"/>
              <a:sym typeface="Overlock"/>
            </a:endParaRPr>
          </a:p>
        </p:txBody>
      </p:sp>
      <p:pic>
        <p:nvPicPr>
          <p:cNvPr id="119" name="Google Shape;119;g30d774dea2c_0_1"/>
          <p:cNvPicPr preferRelativeResize="0"/>
          <p:nvPr/>
        </p:nvPicPr>
        <p:blipFill rotWithShape="1">
          <a:blip r:embed="rId3">
            <a:alphaModFix/>
          </a:blip>
          <a:srcRect b="0" l="0" r="0" t="0"/>
          <a:stretch/>
        </p:blipFill>
        <p:spPr>
          <a:xfrm>
            <a:off x="2800551" y="9005149"/>
            <a:ext cx="1901970" cy="990750"/>
          </a:xfrm>
          <a:prstGeom prst="rect">
            <a:avLst/>
          </a:prstGeom>
          <a:noFill/>
          <a:ln>
            <a:noFill/>
          </a:ln>
        </p:spPr>
      </p:pic>
      <p:pic>
        <p:nvPicPr>
          <p:cNvPr id="120" name="Google Shape;120;g30d774dea2c_0_1"/>
          <p:cNvPicPr preferRelativeResize="0"/>
          <p:nvPr/>
        </p:nvPicPr>
        <p:blipFill rotWithShape="1">
          <a:blip r:embed="rId4">
            <a:alphaModFix/>
          </a:blip>
          <a:srcRect b="0" l="0" r="0" t="0"/>
          <a:stretch/>
        </p:blipFill>
        <p:spPr>
          <a:xfrm rot="247802">
            <a:off x="6095925" y="291525"/>
            <a:ext cx="1182686" cy="1269577"/>
          </a:xfrm>
          <a:prstGeom prst="rect">
            <a:avLst/>
          </a:prstGeom>
          <a:noFill/>
          <a:ln>
            <a:noFill/>
          </a:ln>
        </p:spPr>
      </p:pic>
      <p:sp>
        <p:nvSpPr>
          <p:cNvPr id="121" name="Google Shape;121;g30d774dea2c_0_1"/>
          <p:cNvSpPr txBox="1"/>
          <p:nvPr/>
        </p:nvSpPr>
        <p:spPr>
          <a:xfrm>
            <a:off x="327700" y="1930775"/>
            <a:ext cx="6995100" cy="3732000"/>
          </a:xfrm>
          <a:prstGeom prst="rect">
            <a:avLst/>
          </a:prstGeom>
          <a:noFill/>
          <a:ln cap="flat" cmpd="sng" w="9525">
            <a:solidFill>
              <a:srgbClr val="00B0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en-US" sz="1600" u="sng" cap="none" strike="noStrike">
                <a:solidFill>
                  <a:schemeClr val="dk1"/>
                </a:solidFill>
                <a:latin typeface="Coming Soon"/>
                <a:ea typeface="Coming Soon"/>
                <a:cs typeface="Coming Soon"/>
                <a:sym typeface="Coming Soon"/>
              </a:rPr>
              <a:t>Ms. Lyons-Mayers~ Writing Teacher (Continued</a:t>
            </a:r>
            <a:r>
              <a:rPr b="1" lang="en-US" sz="1600" u="sng">
                <a:solidFill>
                  <a:schemeClr val="dk1"/>
                </a:solidFill>
                <a:latin typeface="Coming Soon"/>
                <a:ea typeface="Coming Soon"/>
                <a:cs typeface="Coming Soon"/>
                <a:sym typeface="Coming Soon"/>
              </a:rPr>
              <a:t>….)</a:t>
            </a:r>
            <a:endParaRPr b="1" sz="1600" u="sng">
              <a:solidFill>
                <a:schemeClr val="dk1"/>
              </a:solidFill>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4th Grade:  Scholars will use evidence from various  non fiction sources to support their informative writing about several topics.  Scholars will also perfect their skills when writing narratives about a text.</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3rd &amp; 2nd Grades: Scholars will use evidence from a story to describe character traits. Personal narratives and informational skills will be developed and utilized to improve scholar's performance in writing.</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1st Grade:  Scholars will develop their skills of writing by learning the effectiveness of organization, brainstorming ideas, and foundations of  writing.</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Kindergarten:   Scholars will learn foundational concepts of writing.  Draw &amp; write will be used to build text to illustration concepts; while exploring opinion writing techniques.</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Thank you,</a:t>
            </a:r>
            <a:endParaRPr b="1" sz="1100">
              <a:solidFill>
                <a:srgbClr val="242424"/>
              </a:solidFill>
              <a:highlight>
                <a:srgbClr val="FFFFFF"/>
              </a:highlight>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rPr b="1" lang="en-US" sz="1100">
                <a:solidFill>
                  <a:srgbClr val="242424"/>
                </a:solidFill>
                <a:highlight>
                  <a:srgbClr val="FFFFFF"/>
                </a:highlight>
                <a:latin typeface="Coming Soon"/>
                <a:ea typeface="Coming Soon"/>
                <a:cs typeface="Coming Soon"/>
                <a:sym typeface="Coming Soon"/>
              </a:rPr>
              <a:t>Mrs. LyonsMayers </a:t>
            </a:r>
            <a:endParaRPr b="1" sz="1100">
              <a:solidFill>
                <a:srgbClr val="242424"/>
              </a:solidFill>
              <a:highlight>
                <a:srgbClr val="FFFFFF"/>
              </a:highlight>
              <a:latin typeface="Coming Soon"/>
              <a:ea typeface="Coming Soon"/>
              <a:cs typeface="Coming Soon"/>
              <a:sym typeface="Coming Soon"/>
            </a:endParaRPr>
          </a:p>
          <a:p>
            <a:pPr indent="0" lvl="0" marL="0" rtl="0" algn="ctr">
              <a:spcBef>
                <a:spcPts val="0"/>
              </a:spcBef>
              <a:spcAft>
                <a:spcPts val="0"/>
              </a:spcAft>
              <a:buClr>
                <a:schemeClr val="dk1"/>
              </a:buClr>
              <a:buSzPts val="1400"/>
              <a:buFont typeface="Arial"/>
              <a:buNone/>
            </a:pPr>
            <a:r>
              <a:t/>
            </a:r>
            <a:endParaRPr sz="1100">
              <a:solidFill>
                <a:schemeClr val="dk1"/>
              </a:solidFill>
              <a:latin typeface="Coming Soon"/>
              <a:ea typeface="Coming Soon"/>
              <a:cs typeface="Coming Soon"/>
              <a:sym typeface="Coming Soon"/>
            </a:endParaRPr>
          </a:p>
          <a:p>
            <a:pPr indent="0" lvl="0" marL="0" marR="0" rtl="0" algn="ctr">
              <a:lnSpc>
                <a:spcPct val="100000"/>
              </a:lnSpc>
              <a:spcBef>
                <a:spcPts val="0"/>
              </a:spcBef>
              <a:spcAft>
                <a:spcPts val="0"/>
              </a:spcAft>
              <a:buClr>
                <a:schemeClr val="dk1"/>
              </a:buClr>
              <a:buSzPts val="1400"/>
              <a:buFont typeface="Arial"/>
              <a:buNone/>
            </a:pPr>
            <a:r>
              <a:rPr b="1" i="0" lang="en-US" sz="1400" u="sng" cap="none" strike="noStrike">
                <a:solidFill>
                  <a:schemeClr val="dk1"/>
                </a:solidFill>
                <a:latin typeface="Overlock"/>
                <a:ea typeface="Overlock"/>
                <a:cs typeface="Overlock"/>
                <a:sym typeface="Overlock"/>
              </a:rPr>
              <a:t> </a:t>
            </a:r>
            <a:endParaRPr b="1" i="0" sz="1400" u="sng" cap="none" strike="noStrike">
              <a:solidFill>
                <a:schemeClr val="dk1"/>
              </a:solidFill>
              <a:latin typeface="Overlock"/>
              <a:ea typeface="Overlock"/>
              <a:cs typeface="Overlock"/>
              <a:sym typeface="Overlock"/>
            </a:endParaRPr>
          </a:p>
          <a:p>
            <a:pPr indent="0" lvl="0" marL="0" marR="0" rtl="0" algn="ctr">
              <a:lnSpc>
                <a:spcPct val="100000"/>
              </a:lnSpc>
              <a:spcBef>
                <a:spcPts val="0"/>
              </a:spcBef>
              <a:spcAft>
                <a:spcPts val="0"/>
              </a:spcAft>
              <a:buClr>
                <a:schemeClr val="dk1"/>
              </a:buClr>
              <a:buSzPts val="1400"/>
              <a:buFont typeface="Arial"/>
              <a:buNone/>
            </a:pPr>
            <a:r>
              <a:t/>
            </a:r>
            <a:endParaRPr sz="1100">
              <a:solidFill>
                <a:schemeClr val="dk1"/>
              </a:solidFill>
              <a:latin typeface="Coming Soon"/>
              <a:ea typeface="Coming Soon"/>
              <a:cs typeface="Coming Soon"/>
              <a:sym typeface="Coming Soon"/>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oming Soon"/>
              <a:ea typeface="Coming Soon"/>
              <a:cs typeface="Coming Soon"/>
              <a:sym typeface="Coming Soon"/>
            </a:endParaRPr>
          </a:p>
        </p:txBody>
      </p:sp>
      <p:pic>
        <p:nvPicPr>
          <p:cNvPr descr="Notepad with text and pencil | Free SVG" id="122" name="Google Shape;122;g30d774dea2c_0_1"/>
          <p:cNvPicPr preferRelativeResize="0"/>
          <p:nvPr/>
        </p:nvPicPr>
        <p:blipFill rotWithShape="1">
          <a:blip r:embed="rId5">
            <a:alphaModFix/>
          </a:blip>
          <a:srcRect b="0" l="0" r="0" t="0"/>
          <a:stretch/>
        </p:blipFill>
        <p:spPr>
          <a:xfrm>
            <a:off x="327700" y="201025"/>
            <a:ext cx="1569900" cy="1569900"/>
          </a:xfrm>
          <a:prstGeom prst="rect">
            <a:avLst/>
          </a:prstGeom>
          <a:noFill/>
          <a:ln>
            <a:noFill/>
          </a:ln>
        </p:spPr>
      </p:pic>
      <p:pic>
        <p:nvPicPr>
          <p:cNvPr descr="Pencil and Sharpener | Free SVG" id="123" name="Google Shape;123;g30d774dea2c_0_1"/>
          <p:cNvPicPr preferRelativeResize="0"/>
          <p:nvPr/>
        </p:nvPicPr>
        <p:blipFill rotWithShape="1">
          <a:blip r:embed="rId6">
            <a:alphaModFix/>
          </a:blip>
          <a:srcRect b="0" l="0" r="0" t="0"/>
          <a:stretch/>
        </p:blipFill>
        <p:spPr>
          <a:xfrm>
            <a:off x="5709250" y="4520550"/>
            <a:ext cx="1017300" cy="1017300"/>
          </a:xfrm>
          <a:prstGeom prst="rect">
            <a:avLst/>
          </a:prstGeom>
          <a:noFill/>
          <a:ln>
            <a:noFill/>
          </a:ln>
        </p:spPr>
      </p:pic>
      <p:sp>
        <p:nvSpPr>
          <p:cNvPr id="124" name="Google Shape;124;g30d774dea2c_0_1"/>
          <p:cNvSpPr txBox="1"/>
          <p:nvPr/>
        </p:nvSpPr>
        <p:spPr>
          <a:xfrm>
            <a:off x="327700" y="5822625"/>
            <a:ext cx="6995100" cy="4121700"/>
          </a:xfrm>
          <a:prstGeom prst="rect">
            <a:avLst/>
          </a:prstGeom>
          <a:noFill/>
          <a:ln cap="flat" cmpd="sng" w="9525">
            <a:solidFill>
              <a:srgbClr val="00B0F0"/>
            </a:solidFill>
            <a:prstDash val="solid"/>
            <a:round/>
            <a:headEnd len="sm" w="sm" type="none"/>
            <a:tailEnd len="sm" w="sm" type="none"/>
          </a:ln>
        </p:spPr>
        <p:txBody>
          <a:bodyPr anchorCtr="0" anchor="t" bIns="91425" lIns="91425" spcFirstLastPara="1" rIns="91425" wrap="square" tIns="91425">
            <a:noAutofit/>
          </a:bodyPr>
          <a:lstStyle/>
          <a:p>
            <a:pPr indent="0" lvl="0" marL="0" marR="63500" rtl="0" algn="l">
              <a:lnSpc>
                <a:spcPct val="133333"/>
              </a:lnSpc>
              <a:spcBef>
                <a:spcPts val="0"/>
              </a:spcBef>
              <a:spcAft>
                <a:spcPts val="0"/>
              </a:spcAft>
              <a:buClr>
                <a:schemeClr val="dk1"/>
              </a:buClr>
              <a:buSzPts val="1100"/>
              <a:buFont typeface="Arial"/>
              <a:buNone/>
            </a:pPr>
            <a:r>
              <a:rPr b="1" i="1" lang="en-US" sz="1750" u="sng">
                <a:solidFill>
                  <a:srgbClr val="001D35"/>
                </a:solidFill>
                <a:highlight>
                  <a:srgbClr val="FFFFFF"/>
                </a:highlight>
                <a:latin typeface="Coming Soon"/>
                <a:ea typeface="Coming Soon"/>
                <a:cs typeface="Coming Soon"/>
                <a:sym typeface="Coming Soon"/>
              </a:rPr>
              <a:t>*Digital citizenship </a:t>
            </a:r>
            <a:r>
              <a:rPr b="1" lang="en-US" sz="1250">
                <a:solidFill>
                  <a:srgbClr val="001D35"/>
                </a:solidFill>
                <a:highlight>
                  <a:srgbClr val="FFFFFF"/>
                </a:highlight>
                <a:latin typeface="Coming Soon"/>
                <a:ea typeface="Coming Soon"/>
                <a:cs typeface="Coming Soon"/>
                <a:sym typeface="Coming Soon"/>
              </a:rPr>
              <a:t>is the ability to use technology responsibly and respectfully, and to be an active participant in the digital world. It includes: </a:t>
            </a:r>
            <a:endParaRPr b="1" sz="1250">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800"/>
              </a:spcBef>
              <a:spcAft>
                <a:spcPts val="0"/>
              </a:spcAft>
              <a:buClr>
                <a:srgbClr val="001D35"/>
              </a:buClr>
              <a:buSzPts val="1300"/>
              <a:buFont typeface="Coming Soon"/>
              <a:buNone/>
            </a:pPr>
            <a:r>
              <a:rPr b="1" lang="en-US" sz="1300" u="sng">
                <a:solidFill>
                  <a:srgbClr val="001D35"/>
                </a:solidFill>
                <a:highlight>
                  <a:srgbClr val="FFFFFF"/>
                </a:highlight>
                <a:latin typeface="Coming Soon"/>
                <a:ea typeface="Coming Soon"/>
                <a:cs typeface="Coming Soon"/>
                <a:sym typeface="Coming Soon"/>
              </a:rPr>
              <a:t>Protecting privacy</a:t>
            </a:r>
            <a:endParaRPr b="1" sz="1300" u="sng">
              <a:solidFill>
                <a:srgbClr val="001D35"/>
              </a:solidFill>
              <a:highlight>
                <a:srgbClr val="FFFFFF"/>
              </a:highlight>
              <a:latin typeface="Coming Soon"/>
              <a:ea typeface="Coming Soon"/>
              <a:cs typeface="Coming Soon"/>
              <a:sym typeface="Coming Soon"/>
            </a:endParaRPr>
          </a:p>
          <a:p>
            <a:pPr indent="-228600" lvl="0" marL="190500" marR="63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Knowing how to protect private information online, and using strong passwords to prevent identity theft and data breaches </a:t>
            </a:r>
            <a:endParaRPr b="1" sz="1100">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0"/>
              </a:spcBef>
              <a:spcAft>
                <a:spcPts val="0"/>
              </a:spcAft>
              <a:buClr>
                <a:srgbClr val="001D35"/>
              </a:buClr>
              <a:buSzPts val="1300"/>
              <a:buFont typeface="Coming Soon"/>
              <a:buNone/>
            </a:pPr>
            <a:r>
              <a:rPr b="1" lang="en-US" sz="1300" u="sng">
                <a:solidFill>
                  <a:srgbClr val="001D35"/>
                </a:solidFill>
                <a:highlight>
                  <a:srgbClr val="FFFFFF"/>
                </a:highlight>
                <a:latin typeface="Coming Soon"/>
                <a:ea typeface="Coming Soon"/>
                <a:cs typeface="Coming Soon"/>
                <a:sym typeface="Coming Soon"/>
              </a:rPr>
              <a:t>Being respectful</a:t>
            </a:r>
            <a:endParaRPr b="1" sz="1300" u="sng">
              <a:solidFill>
                <a:srgbClr val="001D35"/>
              </a:solidFill>
              <a:highlight>
                <a:srgbClr val="FFFFFF"/>
              </a:highlight>
              <a:latin typeface="Coming Soon"/>
              <a:ea typeface="Coming Soon"/>
              <a:cs typeface="Coming Soon"/>
              <a:sym typeface="Coming Soon"/>
            </a:endParaRPr>
          </a:p>
          <a:p>
            <a:pPr indent="-228600" lvl="0" marL="190500" marR="63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Being mindful of how your actions online can affect others, and respecting their right to privacy </a:t>
            </a:r>
            <a:endParaRPr b="1" sz="1100">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Using technology responsibly</a:t>
            </a:r>
            <a:endParaRPr b="1" sz="1100">
              <a:solidFill>
                <a:srgbClr val="001D35"/>
              </a:solidFill>
              <a:highlight>
                <a:srgbClr val="FFFFFF"/>
              </a:highlight>
              <a:latin typeface="Coming Soon"/>
              <a:ea typeface="Coming Soon"/>
              <a:cs typeface="Coming Soon"/>
              <a:sym typeface="Coming Soon"/>
            </a:endParaRPr>
          </a:p>
          <a:p>
            <a:pPr indent="-228600" lvl="0" marL="190500" marR="63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Knowing how to use social media responsibly, and how to find reliable sources online </a:t>
            </a:r>
            <a:endParaRPr b="1" sz="1100">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0"/>
              </a:spcBef>
              <a:spcAft>
                <a:spcPts val="0"/>
              </a:spcAft>
              <a:buClr>
                <a:srgbClr val="001D35"/>
              </a:buClr>
              <a:buSzPts val="1300"/>
              <a:buFont typeface="Coming Soon"/>
              <a:buNone/>
            </a:pPr>
            <a:r>
              <a:rPr b="1" lang="en-US" sz="1300" u="sng">
                <a:solidFill>
                  <a:srgbClr val="001D35"/>
                </a:solidFill>
                <a:highlight>
                  <a:srgbClr val="FFFFFF"/>
                </a:highlight>
                <a:latin typeface="Coming Soon"/>
                <a:ea typeface="Coming Soon"/>
                <a:cs typeface="Coming Soon"/>
                <a:sym typeface="Coming Soon"/>
              </a:rPr>
              <a:t>Being aware of risks</a:t>
            </a:r>
            <a:endParaRPr b="1" sz="1300" u="sng">
              <a:solidFill>
                <a:srgbClr val="001D35"/>
              </a:solidFill>
              <a:highlight>
                <a:srgbClr val="FFFFFF"/>
              </a:highlight>
              <a:latin typeface="Coming Soon"/>
              <a:ea typeface="Coming Soon"/>
              <a:cs typeface="Coming Soon"/>
              <a:sym typeface="Coming Soon"/>
            </a:endParaRPr>
          </a:p>
          <a:p>
            <a:pPr indent="-228600" lvl="0" marL="190500" marR="63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Understanding the risks of cyberthreats and online threats, and how to mitigate them </a:t>
            </a:r>
            <a:endParaRPr b="1" sz="1100">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0"/>
              </a:spcBef>
              <a:spcAft>
                <a:spcPts val="0"/>
              </a:spcAft>
              <a:buClr>
                <a:srgbClr val="001D35"/>
              </a:buClr>
              <a:buSzPts val="1300"/>
              <a:buFont typeface="Coming Soon"/>
              <a:buNone/>
            </a:pPr>
            <a:r>
              <a:rPr b="1" lang="en-US" sz="1300" u="sng">
                <a:solidFill>
                  <a:srgbClr val="001D35"/>
                </a:solidFill>
                <a:highlight>
                  <a:srgbClr val="FFFFFF"/>
                </a:highlight>
                <a:latin typeface="Coming Soon"/>
                <a:ea typeface="Coming Soon"/>
                <a:cs typeface="Coming Soon"/>
                <a:sym typeface="Coming Soon"/>
              </a:rPr>
              <a:t>Contributing to the community</a:t>
            </a:r>
            <a:endParaRPr b="1" sz="1300" u="sng">
              <a:solidFill>
                <a:srgbClr val="001D35"/>
              </a:solidFill>
              <a:highlight>
                <a:srgbClr val="FFFFFF"/>
              </a:highlight>
              <a:latin typeface="Coming Soon"/>
              <a:ea typeface="Coming Soon"/>
              <a:cs typeface="Coming Soon"/>
              <a:sym typeface="Coming Soon"/>
            </a:endParaRPr>
          </a:p>
          <a:p>
            <a:pPr indent="-228600" lvl="0" marL="190500" rtl="0" algn="l">
              <a:lnSpc>
                <a:spcPct val="137500"/>
              </a:lnSpc>
              <a:spcBef>
                <a:spcPts val="0"/>
              </a:spcBef>
              <a:spcAft>
                <a:spcPts val="0"/>
              </a:spcAft>
              <a:buClr>
                <a:srgbClr val="001D35"/>
              </a:buClr>
              <a:buSzPts val="1100"/>
              <a:buFont typeface="Coming Soon"/>
              <a:buNone/>
            </a:pPr>
            <a:r>
              <a:rPr b="1" lang="en-US" sz="1100">
                <a:solidFill>
                  <a:srgbClr val="001D35"/>
                </a:solidFill>
                <a:highlight>
                  <a:srgbClr val="FFFFFF"/>
                </a:highlight>
                <a:latin typeface="Coming Soon"/>
                <a:ea typeface="Coming Soon"/>
                <a:cs typeface="Coming Soon"/>
                <a:sym typeface="Coming Soon"/>
              </a:rPr>
              <a:t>Working to contribute to the health and well-being of your communities, and being an active participant in the digital world </a:t>
            </a:r>
            <a:endParaRPr b="1" sz="1100">
              <a:solidFill>
                <a:srgbClr val="001D35"/>
              </a:solidFill>
              <a:highlight>
                <a:srgbClr val="FFFFFF"/>
              </a:highlight>
              <a:latin typeface="Coming Soon"/>
              <a:ea typeface="Coming Soon"/>
              <a:cs typeface="Coming Soon"/>
              <a:sym typeface="Coming Soon"/>
            </a:endParaRPr>
          </a:p>
          <a:p>
            <a:pPr indent="0" lvl="0" marL="0" rtl="0" algn="l">
              <a:spcBef>
                <a:spcPts val="1500"/>
              </a:spcBef>
              <a:spcAft>
                <a:spcPts val="0"/>
              </a:spcAft>
              <a:buNone/>
            </a:pPr>
            <a:r>
              <a:t/>
            </a:r>
            <a:endParaRPr sz="1000">
              <a:solidFill>
                <a:schemeClr val="dk1"/>
              </a:solidFill>
              <a:latin typeface="Coming Soon"/>
              <a:ea typeface="Coming Soon"/>
              <a:cs typeface="Coming Soon"/>
              <a:sym typeface="Coming Soo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2012-07-07T16:42:17Z</dcterms:created>
  <dc:creator>kathleen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0x01010080AF14D2329C5044A12B5DF99F5D223B</vt:lpwstr>
  </property>
</Properties>
</file>